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sldIdLst>
    <p:sldId id="290" r:id="rId2"/>
    <p:sldId id="271" r:id="rId3"/>
    <p:sldId id="282" r:id="rId4"/>
    <p:sldId id="280" r:id="rId5"/>
    <p:sldId id="288" r:id="rId6"/>
    <p:sldId id="281" r:id="rId7"/>
    <p:sldId id="276" r:id="rId8"/>
    <p:sldId id="277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rgbClr val="FF0000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66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300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749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378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0844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2672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706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7138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935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893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89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030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660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111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jpeg"/><Relationship Id="rId5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3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232" y="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Newfield High School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039" y="5904131"/>
            <a:ext cx="86542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are your hopes and dreams for 2013 – 2014?</a:t>
            </a:r>
            <a:endParaRPr lang="en-US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1" y="1212979"/>
            <a:ext cx="1981200" cy="135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07875"/>
            <a:ext cx="1171874" cy="106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4974" y="4159280"/>
            <a:ext cx="1824827" cy="125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375010" y="1092919"/>
            <a:ext cx="1285411" cy="97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71657" y="1026292"/>
            <a:ext cx="1830806" cy="119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143"/>
            <a:ext cx="1740693" cy="113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195959" y="4290964"/>
            <a:ext cx="1562101" cy="112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60395"/>
            <a:ext cx="1291597" cy="87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648200"/>
            <a:ext cx="1508394" cy="102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0900239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250" advClick="0" advTm="3000">
        <p:dissolve/>
      </p:transition>
    </mc:Choice>
    <mc:Fallback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59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We are Newfield: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bg1"/>
                </a:solidFill>
              </a:rPr>
              <a:t>C</a:t>
            </a:r>
            <a:r>
              <a:rPr lang="en-US" sz="4400" dirty="0" smtClean="0">
                <a:solidFill>
                  <a:schemeClr val="bg1"/>
                </a:solidFill>
              </a:rPr>
              <a:t>onscious, </a:t>
            </a:r>
            <a:r>
              <a:rPr lang="en-US" sz="4400" b="1" dirty="0" smtClean="0">
                <a:solidFill>
                  <a:schemeClr val="bg1"/>
                </a:solidFill>
              </a:rPr>
              <a:t>C</a:t>
            </a:r>
            <a:r>
              <a:rPr lang="en-US" sz="4400" dirty="0" smtClean="0">
                <a:solidFill>
                  <a:schemeClr val="bg1"/>
                </a:solidFill>
              </a:rPr>
              <a:t>onsistent, </a:t>
            </a:r>
            <a:r>
              <a:rPr lang="en-US" sz="4400" b="1" dirty="0" smtClean="0">
                <a:solidFill>
                  <a:schemeClr val="bg1"/>
                </a:solidFill>
              </a:rPr>
              <a:t>C</a:t>
            </a:r>
            <a:r>
              <a:rPr lang="en-US" sz="4400" dirty="0" smtClean="0">
                <a:solidFill>
                  <a:schemeClr val="bg1"/>
                </a:solidFill>
              </a:rPr>
              <a:t>ommitted to what is best for our </a:t>
            </a:r>
            <a:r>
              <a:rPr lang="en-US" sz="4400" b="1" dirty="0" smtClean="0">
                <a:solidFill>
                  <a:schemeClr val="bg1"/>
                </a:solidFill>
              </a:rPr>
              <a:t>C</a:t>
            </a:r>
            <a:r>
              <a:rPr lang="en-US" sz="4400" dirty="0" smtClean="0">
                <a:solidFill>
                  <a:schemeClr val="bg1"/>
                </a:solidFill>
              </a:rPr>
              <a:t>ommunity.</a:t>
            </a:r>
            <a:endParaRPr lang="en-US" sz="4400" dirty="0"/>
          </a:p>
        </p:txBody>
      </p:sp>
      <p:pic>
        <p:nvPicPr>
          <p:cNvPr id="3074" name="Picture 2" descr="C:\Users\BDerfel\AppData\Local\Microsoft\Windows\Temporary Internet Files\Content.IE5\861RNFDZ\MC9000478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09867" y="193675"/>
            <a:ext cx="1568450" cy="125412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T55Q71S3\MC90043473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602560"/>
      </p:ext>
    </p:extLst>
  </p:cSld>
  <p:clrMapOvr>
    <a:masterClrMapping/>
  </p:clrMapOvr>
  <p:transition spd="slow" advClick="0" advTm="3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5365" y="312145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P</a:t>
            </a:r>
            <a:r>
              <a:rPr lang="en-US" sz="3600" dirty="0" smtClean="0"/>
              <a:t>ublic </a:t>
            </a:r>
            <a:r>
              <a:rPr lang="en-US" sz="3600" dirty="0"/>
              <a:t>education in the </a:t>
            </a:r>
            <a:r>
              <a:rPr lang="en-US" sz="3600" dirty="0" smtClean="0"/>
              <a:t>U.S. is at a crossroads. </a:t>
            </a:r>
            <a:endParaRPr lang="en-US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438400" cy="242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" y="41910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The new Common Core Learning Standards started last year in elementary schools and middle schools.  This year, they start in high schools.</a:t>
            </a:r>
            <a:endParaRPr lang="en-US" sz="3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8069356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182" y="152400"/>
            <a:ext cx="80120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They are </a:t>
            </a:r>
            <a:r>
              <a:rPr lang="en-US" sz="3200" dirty="0"/>
              <a:t>often viewed by students, families, educators, and community as just one more heavy burden placed on our shoulders for us to </a:t>
            </a:r>
            <a:r>
              <a:rPr lang="en-US" sz="3200" dirty="0" smtClean="0"/>
              <a:t>carry.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67100" y="2214503"/>
            <a:ext cx="1714500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3800416"/>
            <a:ext cx="883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But we can flip this view by learning how to use them to help us create the schools and communities we want.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029200"/>
            <a:ext cx="21526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4170030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 advClick="0" advTm="4000">
        <p:split orient="vert"/>
      </p:transition>
    </mc:Choice>
    <mc:Fallback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228600"/>
            <a:ext cx="8077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If </a:t>
            </a:r>
            <a:r>
              <a:rPr lang="en-US" sz="3200" dirty="0" smtClean="0"/>
              <a:t>we –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/>
              <a:t>provide </a:t>
            </a:r>
            <a:r>
              <a:rPr lang="en-US" sz="3200" dirty="0"/>
              <a:t>our students with multiple sources of information about hunger </a:t>
            </a:r>
            <a:r>
              <a:rPr lang="en-US" sz="3200" dirty="0" smtClean="0"/>
              <a:t>in </a:t>
            </a:r>
            <a:r>
              <a:rPr lang="en-US" sz="3200" dirty="0"/>
              <a:t>our </a:t>
            </a:r>
            <a:r>
              <a:rPr lang="en-US" sz="3200" dirty="0" smtClean="0"/>
              <a:t>community…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 smtClean="0"/>
              <a:t>bring </a:t>
            </a:r>
            <a:r>
              <a:rPr lang="en-US" sz="3200" dirty="0"/>
              <a:t>our students, staff, families, and community together to discuss this problem </a:t>
            </a:r>
            <a:r>
              <a:rPr lang="en-US" sz="3200" dirty="0" smtClean="0"/>
              <a:t>collaboratively…</a:t>
            </a:r>
          </a:p>
          <a:p>
            <a:r>
              <a:rPr lang="en-US" sz="3200" dirty="0" smtClean="0"/>
              <a:t>we will be working on two of the new ELA standards in ways that are </a:t>
            </a:r>
            <a:r>
              <a:rPr lang="en-US" sz="3200" b="1" i="1" dirty="0" smtClean="0"/>
              <a:t>important</a:t>
            </a:r>
            <a:r>
              <a:rPr lang="en-US" sz="3200" dirty="0" smtClean="0"/>
              <a:t> and </a:t>
            </a:r>
            <a:r>
              <a:rPr lang="en-US" sz="3200" b="1" i="1" dirty="0" smtClean="0"/>
              <a:t>relevant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6147" name="Picture 3" descr="C:\Users\BDerfel\AppData\Local\Microsoft\Windows\Temporary Internet Files\Content.IE5\FJ76LDBN\MP9004117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25669"/>
            <a:ext cx="1863940" cy="132805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20525" y="5806846"/>
            <a:ext cx="889793" cy="89376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BDerfel\AppData\Local\Microsoft\Windows\Temporary Internet Files\Content.IE5\D56WN5HE\MP90044220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36571" y="5397900"/>
            <a:ext cx="1752600" cy="11684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BDerfel\AppData\Local\Microsoft\Windows\Temporary Internet Files\Content.IE5\UQCPUIJ6\MM900283191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60435"/>
            <a:ext cx="1066346" cy="1043331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70005008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500" advClick="0" advTm="6000">
        <p:checker/>
      </p:transition>
    </mc:Choice>
    <mc:Fallback>
      <p:transition spd="slow" advClick="0" advTm="6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867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My hope for this school year is that we </a:t>
            </a:r>
            <a:r>
              <a:rPr lang="en-US" sz="3200" dirty="0" smtClean="0"/>
              <a:t>will learn the standards so well that we </a:t>
            </a:r>
            <a:r>
              <a:rPr lang="en-US" sz="3200" dirty="0"/>
              <a:t>know them better than the testing companies, textbook publishers, and others </a:t>
            </a:r>
            <a:r>
              <a:rPr lang="en-US" sz="3200" dirty="0" smtClean="0"/>
              <a:t>who might be more interested in financial </a:t>
            </a:r>
            <a:r>
              <a:rPr lang="en-US" sz="3200" dirty="0"/>
              <a:t>gain or </a:t>
            </a:r>
            <a:r>
              <a:rPr lang="en-US" sz="3200" dirty="0" smtClean="0"/>
              <a:t>politics than they are in what is best for our community.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4281096"/>
            <a:ext cx="8229600" cy="205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We are Newfield: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onscious, </a:t>
            </a:r>
            <a:r>
              <a:rPr lang="en-US" sz="4000" b="1" dirty="0" smtClean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onsistent, </a:t>
            </a:r>
            <a:r>
              <a:rPr lang="en-US" sz="4000" b="1" dirty="0" smtClean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ommitted to what is best for our </a:t>
            </a:r>
            <a:r>
              <a:rPr lang="en-US" sz="4000" b="1" dirty="0" smtClean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ommunity.</a:t>
            </a:r>
            <a:endParaRPr lang="en-US" sz="4000" dirty="0"/>
          </a:p>
        </p:txBody>
      </p:sp>
      <p:pic>
        <p:nvPicPr>
          <p:cNvPr id="7" name="Picture 3" descr="C:\Users\BDerfel\AppData\Local\Microsoft\Windows\Temporary Internet Files\Content.IE5\T55Q71S3\MC9004347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01239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Derfel\AppData\Local\Microsoft\Windows\Temporary Internet Files\Content.IE5\861RNFDZ\MC9000478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28428" y="3901239"/>
            <a:ext cx="1066800" cy="85300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-1" y="3730171"/>
            <a:ext cx="9144000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08088029"/>
      </p:ext>
    </p:extLst>
  </p:cSld>
  <p:clrMapOvr>
    <a:masterClrMapping/>
  </p:clrMapOvr>
  <p:transition spd="slow" advClick="0" advTm="6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0" y="0"/>
            <a:ext cx="3124200" cy="1143000"/>
          </a:xfrm>
        </p:spPr>
        <p:txBody>
          <a:bodyPr/>
          <a:lstStyle/>
          <a:p>
            <a:r>
              <a:rPr lang="en-US" dirty="0" smtClean="0"/>
              <a:t>CCR Labs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2642" y="1295400"/>
            <a:ext cx="4261757" cy="2895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2642" y="4724400"/>
            <a:ext cx="88998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u="sng" dirty="0"/>
              <a:t>College &amp; Career Readiness Lab</a:t>
            </a:r>
            <a:endParaRPr lang="en-US" sz="3200" dirty="0"/>
          </a:p>
          <a:p>
            <a:pPr algn="ctr"/>
            <a:r>
              <a:rPr lang="en-US" sz="3200" b="1" i="1" dirty="0"/>
              <a:t>All work completed all of the time.</a:t>
            </a:r>
            <a:endParaRPr lang="en-US" sz="3200" dirty="0"/>
          </a:p>
          <a:p>
            <a:pPr algn="ctr"/>
            <a:r>
              <a:rPr lang="en-US" sz="3200" b="1" i="1" dirty="0"/>
              <a:t>All students prepared for work or college</a:t>
            </a:r>
            <a:r>
              <a:rPr lang="en-US" b="1" i="1" dirty="0"/>
              <a:t>.</a:t>
            </a:r>
            <a:endParaRPr lang="en-US" dirty="0"/>
          </a:p>
        </p:txBody>
      </p:sp>
      <p:pic>
        <p:nvPicPr>
          <p:cNvPr id="4098" name="Picture 2" descr="C:\Users\BDerfel\AppData\Local\Microsoft\Windows\Temporary Internet Files\Content.IE5\T49CY2MX\MC90005694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85800"/>
            <a:ext cx="1889760" cy="290732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2663699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52800" y="4876800"/>
            <a:ext cx="2362200" cy="15955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8661" y="2209800"/>
            <a:ext cx="889984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This week and next,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Learn the expectations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Learn the evaluation rubric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Learn the activities you can do in CCR lab.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Start getting all of your work done all of the time.</a:t>
            </a:r>
            <a:endParaRPr lang="en-US" sz="2800" dirty="0"/>
          </a:p>
        </p:txBody>
      </p:sp>
      <p:pic>
        <p:nvPicPr>
          <p:cNvPr id="4098" name="Picture 2" descr="C:\Users\BDerfel\AppData\Local\Microsoft\Windows\Temporary Internet Files\Content.IE5\T49CY2MX\MC90005694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75608" y="618301"/>
            <a:ext cx="1040130" cy="16002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52520" y="34074"/>
            <a:ext cx="54674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i="1" dirty="0" smtClean="0"/>
              <a:t>CCR labs</a:t>
            </a:r>
          </a:p>
          <a:p>
            <a:pPr algn="ctr"/>
            <a:r>
              <a:rPr lang="en-US" sz="2400" b="1" i="1" dirty="0" smtClean="0"/>
              <a:t>All </a:t>
            </a:r>
            <a:r>
              <a:rPr lang="en-US" sz="2400" b="1" i="1" dirty="0"/>
              <a:t>work completed all of the time.</a:t>
            </a:r>
            <a:br>
              <a:rPr lang="en-US" sz="2400" b="1" i="1" dirty="0"/>
            </a:br>
            <a:r>
              <a:rPr lang="en-US" sz="2400" b="1" i="1" dirty="0"/>
              <a:t>All students prepared for work or college</a:t>
            </a:r>
            <a:r>
              <a:rPr lang="en-US" b="1" i="1" dirty="0"/>
              <a:t>.</a:t>
            </a:r>
            <a:endParaRPr lang="en-US" dirty="0"/>
          </a:p>
        </p:txBody>
      </p:sp>
      <p:pic>
        <p:nvPicPr>
          <p:cNvPr id="8196" name="Picture 4" descr="http://ts4.mm.bing.net/th?id=H.4804712290649699&amp;pid=1.7&amp;w=252&amp;h=174&amp;c=7&amp;rs=1&amp;url=http%3a%2f%2fwww.hablamejoringles.com%2fworking-for-a-living%2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7636" y="157850"/>
            <a:ext cx="1825625" cy="1260551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846774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4800" y="381000"/>
            <a:ext cx="8306522" cy="1066800"/>
          </a:xfrm>
          <a:prstGeom prst="rect">
            <a:avLst/>
          </a:prstGeom>
          <a:noFill/>
          <a:ln w="6350" cap="rnd">
            <a:noFill/>
          </a:ln>
        </p:spPr>
        <p:txBody>
          <a:bodyPr vert="horz" anchor="b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182880"/>
            <a:r>
              <a:rPr lang="en-US" sz="2800" dirty="0" smtClean="0">
                <a:solidFill>
                  <a:schemeClr val="bg1"/>
                </a:solidFill>
              </a:rPr>
              <a:t>Newfield High School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September 4</a:t>
            </a:r>
            <a:r>
              <a:rPr lang="en-US" sz="2800" baseline="30000" dirty="0" smtClean="0">
                <a:solidFill>
                  <a:schemeClr val="bg1"/>
                </a:solidFill>
              </a:rPr>
              <a:t>th</a:t>
            </a:r>
            <a:r>
              <a:rPr lang="en-US" sz="2800" dirty="0" smtClean="0">
                <a:solidFill>
                  <a:schemeClr val="bg1"/>
                </a:solidFill>
              </a:rPr>
              <a:t> – September 6th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0828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Wednesday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Morning assembly at 8:15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4023617"/>
            <a:ext cx="8610600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Friday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Senior Trip – be at school by 6:15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4038649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347</Words>
  <Application>Microsoft Macintosh PowerPoint</Application>
  <PresentationFormat>On-screen Show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Newfield High School</vt:lpstr>
      <vt:lpstr>Our Vision</vt:lpstr>
      <vt:lpstr>Slide 3</vt:lpstr>
      <vt:lpstr>Slide 4</vt:lpstr>
      <vt:lpstr>Slide 5</vt:lpstr>
      <vt:lpstr>Slide 6</vt:lpstr>
      <vt:lpstr>CCR Labs</vt:lpstr>
      <vt:lpstr>Slide 8</vt:lpstr>
      <vt:lpstr>Slide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Lisa Sahasrabudhe</cp:lastModifiedBy>
  <cp:revision>137</cp:revision>
  <dcterms:created xsi:type="dcterms:W3CDTF">2013-10-10T10:11:07Z</dcterms:created>
  <dcterms:modified xsi:type="dcterms:W3CDTF">2013-10-10T10:11:39Z</dcterms:modified>
</cp:coreProperties>
</file>