
<file path=[Content_Types].xml><?xml version="1.0" encoding="utf-8"?>
<Types xmlns="http://schemas.openxmlformats.org/package/2006/content-types">
  <Default Extension="png" ContentType="image/png"/>
  <Default Extension="m4a" ContentType="audio/unknown"/>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70" r:id="rId2"/>
    <p:sldId id="258" r:id="rId3"/>
    <p:sldId id="271" r:id="rId4"/>
    <p:sldId id="281" r:id="rId5"/>
    <p:sldId id="283"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2" d="100"/>
          <a:sy n="62" d="100"/>
        </p:scale>
        <p:origin x="-990" y="-84"/>
      </p:cViewPr>
      <p:guideLst>
        <p:guide orient="horz" pos="2160"/>
        <p:guide pos="2880"/>
      </p:guideLst>
    </p:cSldViewPr>
  </p:slideViewPr>
  <p:notesTextViewPr>
    <p:cViewPr>
      <p:scale>
        <a:sx n="1" d="1"/>
        <a:sy n="1" d="1"/>
      </p:scale>
      <p:origin x="0" y="0"/>
    </p:cViewPr>
  </p:notesTextViewPr>
  <p:notesViewPr>
    <p:cSldViewPr>
      <p:cViewPr varScale="1">
        <p:scale>
          <a:sx n="43" d="100"/>
          <a:sy n="43" d="100"/>
        </p:scale>
        <p:origin x="-2268"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491810-6716-487A-B975-E1FA669C3D05}" type="datetimeFigureOut">
              <a:rPr lang="en-US" smtClean="0"/>
              <a:pPr/>
              <a:t>5/12/2014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DE8C5A5-7BE7-421C-A038-E27F93397D83}" type="slidenum">
              <a:rPr lang="en-US" smtClean="0"/>
              <a:pPr/>
              <a:t>‹#›</a:t>
            </a:fld>
            <a:endParaRPr lang="en-US"/>
          </a:p>
        </p:txBody>
      </p:sp>
    </p:spTree>
    <p:extLst>
      <p:ext uri="{BB962C8B-B14F-4D97-AF65-F5344CB8AC3E}">
        <p14:creationId xmlns:p14="http://schemas.microsoft.com/office/powerpoint/2010/main" val="13614143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DE8C5A5-7BE7-421C-A038-E27F93397D83}" type="slidenum">
              <a:rPr lang="en-US" smtClean="0"/>
              <a:pPr/>
              <a:t>3</a:t>
            </a:fld>
            <a:endParaRPr lang="en-US"/>
          </a:p>
        </p:txBody>
      </p:sp>
    </p:spTree>
    <p:extLst>
      <p:ext uri="{BB962C8B-B14F-4D97-AF65-F5344CB8AC3E}">
        <p14:creationId xmlns:p14="http://schemas.microsoft.com/office/powerpoint/2010/main" val="11536249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DE8C5A5-7BE7-421C-A038-E27F93397D83}" type="slidenum">
              <a:rPr lang="en-US" smtClean="0"/>
              <a:pPr/>
              <a:t>5</a:t>
            </a:fld>
            <a:endParaRPr lang="en-US"/>
          </a:p>
        </p:txBody>
      </p:sp>
    </p:spTree>
    <p:extLst>
      <p:ext uri="{BB962C8B-B14F-4D97-AF65-F5344CB8AC3E}">
        <p14:creationId xmlns:p14="http://schemas.microsoft.com/office/powerpoint/2010/main" val="11536249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115F8BD-F409-4CAB-B840-81A39AEEC6FE}" type="datetimeFigureOut">
              <a:rPr lang="en-US" smtClean="0"/>
              <a:pPr/>
              <a:t>5/12/2014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D26A31-87AA-4AD1-B0D5-ACDD782F4679}" type="slidenum">
              <a:rPr lang="en-US" smtClean="0"/>
              <a:pPr/>
              <a:t>‹#›</a:t>
            </a:fld>
            <a:endParaRPr lang="en-US"/>
          </a:p>
        </p:txBody>
      </p:sp>
    </p:spTree>
    <p:extLst>
      <p:ext uri="{BB962C8B-B14F-4D97-AF65-F5344CB8AC3E}">
        <p14:creationId xmlns:p14="http://schemas.microsoft.com/office/powerpoint/2010/main" val="13430009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115F8BD-F409-4CAB-B840-81A39AEEC6FE}" type="datetimeFigureOut">
              <a:rPr lang="en-US" smtClean="0"/>
              <a:pPr/>
              <a:t>5/12/2014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D26A31-87AA-4AD1-B0D5-ACDD782F4679}" type="slidenum">
              <a:rPr lang="en-US" smtClean="0"/>
              <a:pPr/>
              <a:t>‹#›</a:t>
            </a:fld>
            <a:endParaRPr lang="en-US"/>
          </a:p>
        </p:txBody>
      </p:sp>
    </p:spTree>
    <p:extLst>
      <p:ext uri="{BB962C8B-B14F-4D97-AF65-F5344CB8AC3E}">
        <p14:creationId xmlns:p14="http://schemas.microsoft.com/office/powerpoint/2010/main" val="41774978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115F8BD-F409-4CAB-B840-81A39AEEC6FE}" type="datetimeFigureOut">
              <a:rPr lang="en-US" smtClean="0"/>
              <a:pPr/>
              <a:t>5/12/2014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D26A31-87AA-4AD1-B0D5-ACDD782F4679}" type="slidenum">
              <a:rPr lang="en-US" smtClean="0"/>
              <a:pPr/>
              <a:t>‹#›</a:t>
            </a:fld>
            <a:endParaRPr lang="en-US"/>
          </a:p>
        </p:txBody>
      </p:sp>
    </p:spTree>
    <p:extLst>
      <p:ext uri="{BB962C8B-B14F-4D97-AF65-F5344CB8AC3E}">
        <p14:creationId xmlns:p14="http://schemas.microsoft.com/office/powerpoint/2010/main" val="35637879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115F8BD-F409-4CAB-B840-81A39AEEC6FE}" type="datetimeFigureOut">
              <a:rPr lang="en-US" smtClean="0"/>
              <a:pPr/>
              <a:t>5/12/2014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D26A31-87AA-4AD1-B0D5-ACDD782F4679}" type="slidenum">
              <a:rPr lang="en-US" smtClean="0"/>
              <a:pPr/>
              <a:t>‹#›</a:t>
            </a:fld>
            <a:endParaRPr lang="en-US"/>
          </a:p>
        </p:txBody>
      </p:sp>
    </p:spTree>
    <p:extLst>
      <p:ext uri="{BB962C8B-B14F-4D97-AF65-F5344CB8AC3E}">
        <p14:creationId xmlns:p14="http://schemas.microsoft.com/office/powerpoint/2010/main" val="11084451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115F8BD-F409-4CAB-B840-81A39AEEC6FE}" type="datetimeFigureOut">
              <a:rPr lang="en-US" smtClean="0"/>
              <a:pPr/>
              <a:t>5/12/2014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D26A31-87AA-4AD1-B0D5-ACDD782F4679}" type="slidenum">
              <a:rPr lang="en-US" smtClean="0"/>
              <a:pPr/>
              <a:t>‹#›</a:t>
            </a:fld>
            <a:endParaRPr lang="en-US"/>
          </a:p>
        </p:txBody>
      </p:sp>
    </p:spTree>
    <p:extLst>
      <p:ext uri="{BB962C8B-B14F-4D97-AF65-F5344CB8AC3E}">
        <p14:creationId xmlns:p14="http://schemas.microsoft.com/office/powerpoint/2010/main" val="6267208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115F8BD-F409-4CAB-B840-81A39AEEC6FE}" type="datetimeFigureOut">
              <a:rPr lang="en-US" smtClean="0"/>
              <a:pPr/>
              <a:t>5/12/2014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D26A31-87AA-4AD1-B0D5-ACDD782F4679}" type="slidenum">
              <a:rPr lang="en-US" smtClean="0"/>
              <a:pPr/>
              <a:t>‹#›</a:t>
            </a:fld>
            <a:endParaRPr lang="en-US"/>
          </a:p>
        </p:txBody>
      </p:sp>
    </p:spTree>
    <p:extLst>
      <p:ext uri="{BB962C8B-B14F-4D97-AF65-F5344CB8AC3E}">
        <p14:creationId xmlns:p14="http://schemas.microsoft.com/office/powerpoint/2010/main" val="23870674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115F8BD-F409-4CAB-B840-81A39AEEC6FE}" type="datetimeFigureOut">
              <a:rPr lang="en-US" smtClean="0"/>
              <a:pPr/>
              <a:t>5/12/2014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0D26A31-87AA-4AD1-B0D5-ACDD782F4679}" type="slidenum">
              <a:rPr lang="en-US" smtClean="0"/>
              <a:pPr/>
              <a:t>‹#›</a:t>
            </a:fld>
            <a:endParaRPr lang="en-US"/>
          </a:p>
        </p:txBody>
      </p:sp>
    </p:spTree>
    <p:extLst>
      <p:ext uri="{BB962C8B-B14F-4D97-AF65-F5344CB8AC3E}">
        <p14:creationId xmlns:p14="http://schemas.microsoft.com/office/powerpoint/2010/main" val="28713850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115F8BD-F409-4CAB-B840-81A39AEEC6FE}" type="datetimeFigureOut">
              <a:rPr lang="en-US" smtClean="0"/>
              <a:pPr/>
              <a:t>5/12/2014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0D26A31-87AA-4AD1-B0D5-ACDD782F4679}" type="slidenum">
              <a:rPr lang="en-US" smtClean="0"/>
              <a:pPr/>
              <a:t>‹#›</a:t>
            </a:fld>
            <a:endParaRPr lang="en-US"/>
          </a:p>
        </p:txBody>
      </p:sp>
    </p:spTree>
    <p:extLst>
      <p:ext uri="{BB962C8B-B14F-4D97-AF65-F5344CB8AC3E}">
        <p14:creationId xmlns:p14="http://schemas.microsoft.com/office/powerpoint/2010/main" val="17893587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115F8BD-F409-4CAB-B840-81A39AEEC6FE}" type="datetimeFigureOut">
              <a:rPr lang="en-US" smtClean="0"/>
              <a:pPr/>
              <a:t>5/12/2014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0D26A31-87AA-4AD1-B0D5-ACDD782F4679}" type="slidenum">
              <a:rPr lang="en-US" smtClean="0"/>
              <a:pPr/>
              <a:t>‹#›</a:t>
            </a:fld>
            <a:endParaRPr lang="en-US"/>
          </a:p>
        </p:txBody>
      </p:sp>
    </p:spTree>
    <p:extLst>
      <p:ext uri="{BB962C8B-B14F-4D97-AF65-F5344CB8AC3E}">
        <p14:creationId xmlns:p14="http://schemas.microsoft.com/office/powerpoint/2010/main" val="17989346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115F8BD-F409-4CAB-B840-81A39AEEC6FE}" type="datetimeFigureOut">
              <a:rPr lang="en-US" smtClean="0"/>
              <a:pPr/>
              <a:t>5/12/2014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D26A31-87AA-4AD1-B0D5-ACDD782F4679}" type="slidenum">
              <a:rPr lang="en-US" smtClean="0"/>
              <a:pPr/>
              <a:t>‹#›</a:t>
            </a:fld>
            <a:endParaRPr lang="en-US"/>
          </a:p>
        </p:txBody>
      </p:sp>
    </p:spTree>
    <p:extLst>
      <p:ext uri="{BB962C8B-B14F-4D97-AF65-F5344CB8AC3E}">
        <p14:creationId xmlns:p14="http://schemas.microsoft.com/office/powerpoint/2010/main" val="29589837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115F8BD-F409-4CAB-B840-81A39AEEC6FE}" type="datetimeFigureOut">
              <a:rPr lang="en-US" smtClean="0"/>
              <a:pPr/>
              <a:t>5/12/2014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D26A31-87AA-4AD1-B0D5-ACDD782F4679}" type="slidenum">
              <a:rPr lang="en-US" smtClean="0"/>
              <a:pPr/>
              <a:t>‹#›</a:t>
            </a:fld>
            <a:endParaRPr lang="en-US"/>
          </a:p>
        </p:txBody>
      </p:sp>
    </p:spTree>
    <p:extLst>
      <p:ext uri="{BB962C8B-B14F-4D97-AF65-F5344CB8AC3E}">
        <p14:creationId xmlns:p14="http://schemas.microsoft.com/office/powerpoint/2010/main" val="3190308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6600">
            <a:alpha val="8200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15F8BD-F409-4CAB-B840-81A39AEEC6FE}" type="datetimeFigureOut">
              <a:rPr lang="en-US" smtClean="0"/>
              <a:pPr/>
              <a:t>5/12/2014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D26A31-87AA-4AD1-B0D5-ACDD782F4679}" type="slidenum">
              <a:rPr lang="en-US" smtClean="0"/>
              <a:pPr/>
              <a:t>‹#›</a:t>
            </a:fld>
            <a:endParaRPr lang="en-US"/>
          </a:p>
        </p:txBody>
      </p:sp>
    </p:spTree>
    <p:extLst>
      <p:ext uri="{BB962C8B-B14F-4D97-AF65-F5344CB8AC3E}">
        <p14:creationId xmlns:p14="http://schemas.microsoft.com/office/powerpoint/2010/main" val="511183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barry-derfel-principal.wikispaces.com/Vision+and+goals" TargetMode="External"/><Relationship Id="rId1" Type="http://schemas.openxmlformats.org/officeDocument/2006/relationships/slideLayout" Target="../slideLayouts/slideLayout2.xml"/><Relationship Id="rId4" Type="http://schemas.openxmlformats.org/officeDocument/2006/relationships/image" Target="../media/image4.wmf"/></Relationships>
</file>

<file path=ppt/slides/_rels/slide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2.xml"/><Relationship Id="rId7" Type="http://schemas.openxmlformats.org/officeDocument/2006/relationships/image" Target="../media/image8.jpe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notesSlide" Target="../notesSlides/notes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452438"/>
            <a:ext cx="7620000" cy="595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1066800"/>
            <a:ext cx="1295400" cy="21869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10 Redemption Song.m4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400800" y="5181600"/>
            <a:ext cx="609600" cy="919163"/>
          </a:xfrm>
          <a:prstGeom prst="rect">
            <a:avLst/>
          </a:prstGeom>
        </p:spPr>
      </p:pic>
    </p:spTree>
    <p:extLst>
      <p:ext uri="{BB962C8B-B14F-4D97-AF65-F5344CB8AC3E}">
        <p14:creationId xmlns:p14="http://schemas.microsoft.com/office/powerpoint/2010/main" val="3847619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p:cTn id="7" dur="500" fill="hold"/>
                                        <p:tgtEl>
                                          <p:spTgt spid="1027"/>
                                        </p:tgtEl>
                                        <p:attrNameLst>
                                          <p:attrName>ppt_w</p:attrName>
                                        </p:attrNameLst>
                                      </p:cBhvr>
                                      <p:tavLst>
                                        <p:tav tm="0">
                                          <p:val>
                                            <p:fltVal val="0"/>
                                          </p:val>
                                        </p:tav>
                                        <p:tav tm="100000">
                                          <p:val>
                                            <p:strVal val="#ppt_w"/>
                                          </p:val>
                                        </p:tav>
                                      </p:tavLst>
                                    </p:anim>
                                    <p:anim calcmode="lin" valueType="num">
                                      <p:cBhvr>
                                        <p:cTn id="8" dur="500" fill="hold"/>
                                        <p:tgtEl>
                                          <p:spTgt spid="1027"/>
                                        </p:tgtEl>
                                        <p:attrNameLst>
                                          <p:attrName>ppt_h</p:attrName>
                                        </p:attrNameLst>
                                      </p:cBhvr>
                                      <p:tavLst>
                                        <p:tav tm="0">
                                          <p:val>
                                            <p:fltVal val="0"/>
                                          </p:val>
                                        </p:tav>
                                        <p:tav tm="100000">
                                          <p:val>
                                            <p:strVal val="#ppt_h"/>
                                          </p:val>
                                        </p:tav>
                                      </p:tavLst>
                                    </p:anim>
                                    <p:animEffect transition="in" filter="fade">
                                      <p:cBhvr>
                                        <p:cTn id="9"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3"/>
                    </p:tgtEl>
                  </p:cond>
                </p:stCondLst>
                <p:endSync evt="end" delay="0">
                  <p:rtn val="all"/>
                </p:endSync>
                <p:childTnLst>
                  <p:par>
                    <p:cTn id="11" fill="hold">
                      <p:stCondLst>
                        <p:cond delay="0"/>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233592" fill="hold"/>
                                        <p:tgtEl>
                                          <p:spTgt spid="3"/>
                                        </p:tgtEl>
                                      </p:cBhvr>
                                    </p:cmd>
                                  </p:childTnLst>
                                </p:cTn>
                              </p:par>
                            </p:childTnLst>
                          </p:cTn>
                        </p:par>
                      </p:childTnLst>
                    </p:cTn>
                  </p:par>
                </p:childTnLst>
              </p:cTn>
              <p:nextCondLst>
                <p:cond evt="onClick" delay="0">
                  <p:tgtEl>
                    <p:spTgt spid="3"/>
                  </p:tgtEl>
                </p:cond>
              </p:nextCondLst>
            </p:seq>
            <p:audio>
              <p:cMediaNode vol="94340">
                <p:cTn id="15" repeatCount="indefinite" fill="hold" display="0">
                  <p:stCondLst>
                    <p:cond delay="indefinite"/>
                  </p:stCondLst>
                  <p:endCondLst>
                    <p:cond evt="onStopAudio" delay="0">
                      <p:tgtEl>
                        <p:sldTgt/>
                      </p:tgtEl>
                    </p:cond>
                  </p:endCondLst>
                </p:cTn>
                <p:tgtEl>
                  <p:spTgt spid="3"/>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990600" y="1965961"/>
            <a:ext cx="7010400" cy="26670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600" dirty="0" smtClean="0"/>
              <a:t>Responsibility for our Work and Actions</a:t>
            </a:r>
            <a:endParaRPr lang="en-US" sz="2600" dirty="0"/>
          </a:p>
          <a:p>
            <a:pPr algn="ctr"/>
            <a:r>
              <a:rPr lang="en-US" sz="2600" i="1" dirty="0"/>
              <a:t>s</a:t>
            </a:r>
            <a:r>
              <a:rPr lang="en-US" sz="2600" i="1" dirty="0" smtClean="0"/>
              <a:t>tudents, staff, families, community</a:t>
            </a:r>
            <a:endParaRPr lang="en-US" sz="2600" i="1" dirty="0"/>
          </a:p>
        </p:txBody>
      </p:sp>
      <p:sp>
        <p:nvSpPr>
          <p:cNvPr id="9" name="Rectangle 8"/>
          <p:cNvSpPr/>
          <p:nvPr/>
        </p:nvSpPr>
        <p:spPr>
          <a:xfrm>
            <a:off x="91440" y="304800"/>
            <a:ext cx="4572000" cy="923330"/>
          </a:xfrm>
          <a:prstGeom prst="rect">
            <a:avLst/>
          </a:prstGeom>
        </p:spPr>
        <p:txBody>
          <a:bodyPr>
            <a:spAutoFit/>
          </a:bodyPr>
          <a:lstStyle/>
          <a:p>
            <a:r>
              <a:rPr lang="en-US" sz="5400" dirty="0" smtClean="0">
                <a:solidFill>
                  <a:srgbClr val="002060"/>
                </a:solidFill>
              </a:rPr>
              <a:t>Our Core Goal:</a:t>
            </a:r>
            <a:endParaRPr lang="en-US" sz="5400" dirty="0">
              <a:solidFill>
                <a:srgbClr val="002060"/>
              </a:solidFill>
            </a:endParaRPr>
          </a:p>
        </p:txBody>
      </p:sp>
    </p:spTree>
    <p:extLst>
      <p:ext uri="{BB962C8B-B14F-4D97-AF65-F5344CB8AC3E}">
        <p14:creationId xmlns:p14="http://schemas.microsoft.com/office/powerpoint/2010/main" val="4134165297"/>
      </p:ext>
    </p:extLst>
  </p:cSld>
  <p:clrMapOvr>
    <a:masterClrMapping/>
  </p:clrMapOvr>
  <mc:AlternateContent xmlns:mc="http://schemas.openxmlformats.org/markup-compatibility/2006" xmlns:p14="http://schemas.microsoft.com/office/powerpoint/2010/main">
    <mc:Choice Requires="p14">
      <p:transition spd="slow" p14:dur="1250">
        <p:dissolve/>
      </p:transition>
    </mc:Choice>
    <mc:Fallback xmlns:mv="urn:schemas-microsoft-com:mac:vml" xmlns="">
      <p:transition spd="slow">
        <p:dissolv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67000" y="228600"/>
            <a:ext cx="3886200" cy="1143000"/>
          </a:xfrm>
        </p:spPr>
        <p:txBody>
          <a:bodyPr/>
          <a:lstStyle/>
          <a:p>
            <a:r>
              <a:rPr lang="en-US" dirty="0" smtClean="0">
                <a:solidFill>
                  <a:schemeClr val="bg1"/>
                </a:solidFill>
              </a:rPr>
              <a:t>Our Vision</a:t>
            </a:r>
            <a:endParaRPr lang="en-US" dirty="0">
              <a:solidFill>
                <a:schemeClr val="bg1"/>
              </a:solidFill>
            </a:endParaRPr>
          </a:p>
        </p:txBody>
      </p:sp>
      <p:sp>
        <p:nvSpPr>
          <p:cNvPr id="3" name="Content Placeholder 2"/>
          <p:cNvSpPr>
            <a:spLocks noGrp="1"/>
          </p:cNvSpPr>
          <p:nvPr>
            <p:ph idx="1"/>
          </p:nvPr>
        </p:nvSpPr>
        <p:spPr>
          <a:xfrm>
            <a:off x="457200" y="1676400"/>
            <a:ext cx="8229600" cy="2590800"/>
          </a:xfrm>
        </p:spPr>
        <p:txBody>
          <a:bodyPr>
            <a:normAutofit/>
          </a:bodyPr>
          <a:lstStyle/>
          <a:p>
            <a:pPr marL="0" indent="0" algn="ctr">
              <a:buNone/>
            </a:pPr>
            <a:r>
              <a:rPr lang="en-US" sz="4400" dirty="0" smtClean="0">
                <a:solidFill>
                  <a:schemeClr val="bg1"/>
                </a:solidFill>
              </a:rPr>
              <a:t>We are Newfield:</a:t>
            </a:r>
          </a:p>
          <a:p>
            <a:pPr marL="0" indent="0" algn="ctr">
              <a:buNone/>
            </a:pPr>
            <a:r>
              <a:rPr lang="en-US" sz="4400" b="1" dirty="0" smtClean="0">
                <a:solidFill>
                  <a:schemeClr val="bg1"/>
                </a:solidFill>
              </a:rPr>
              <a:t>C</a:t>
            </a:r>
            <a:r>
              <a:rPr lang="en-US" sz="4400" dirty="0" smtClean="0">
                <a:solidFill>
                  <a:schemeClr val="bg1"/>
                </a:solidFill>
              </a:rPr>
              <a:t>onscious, </a:t>
            </a:r>
            <a:r>
              <a:rPr lang="en-US" sz="4400" b="1" dirty="0" smtClean="0">
                <a:solidFill>
                  <a:schemeClr val="bg1"/>
                </a:solidFill>
              </a:rPr>
              <a:t>C</a:t>
            </a:r>
            <a:r>
              <a:rPr lang="en-US" sz="4400" dirty="0" smtClean="0">
                <a:solidFill>
                  <a:schemeClr val="bg1"/>
                </a:solidFill>
              </a:rPr>
              <a:t>onsistent, </a:t>
            </a:r>
            <a:r>
              <a:rPr lang="en-US" sz="4400" b="1" dirty="0" smtClean="0">
                <a:solidFill>
                  <a:schemeClr val="bg1"/>
                </a:solidFill>
              </a:rPr>
              <a:t>C</a:t>
            </a:r>
            <a:r>
              <a:rPr lang="en-US" sz="4400" dirty="0" smtClean="0">
                <a:solidFill>
                  <a:schemeClr val="bg1"/>
                </a:solidFill>
              </a:rPr>
              <a:t>ommitted to what is best for our </a:t>
            </a:r>
            <a:r>
              <a:rPr lang="en-US" sz="4400" b="1" dirty="0" smtClean="0">
                <a:solidFill>
                  <a:schemeClr val="bg1"/>
                </a:solidFill>
              </a:rPr>
              <a:t>C</a:t>
            </a:r>
            <a:r>
              <a:rPr lang="en-US" sz="4400" dirty="0" smtClean="0">
                <a:solidFill>
                  <a:schemeClr val="bg1"/>
                </a:solidFill>
              </a:rPr>
              <a:t>ommunity.</a:t>
            </a:r>
            <a:endParaRPr lang="en-US" sz="4400" dirty="0"/>
          </a:p>
        </p:txBody>
      </p:sp>
      <p:pic>
        <p:nvPicPr>
          <p:cNvPr id="3074" name="Picture 2" descr="C:\Users\BDerfel\AppData\Local\Microsoft\Windows\Temporary Internet Files\Content.IE5\861RNFDZ\MC900047874[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09867" y="193675"/>
            <a:ext cx="1568450" cy="1254126"/>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BDerfel\AppData\Local\Microsoft\Windows\Temporary Internet Files\Content.IE5\T55Q71S3\MC900434734[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1"/>
            <a:ext cx="1447800" cy="14478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133600" y="4953000"/>
            <a:ext cx="4975860" cy="1200329"/>
          </a:xfrm>
          <a:prstGeom prst="rect">
            <a:avLst/>
          </a:prstGeom>
          <a:noFill/>
        </p:spPr>
        <p:txBody>
          <a:bodyPr wrap="square" rtlCol="0">
            <a:spAutoFit/>
          </a:bodyPr>
          <a:lstStyle/>
          <a:p>
            <a:pPr algn="ctr"/>
            <a:r>
              <a:rPr lang="en-US" sz="2400" dirty="0" smtClean="0"/>
              <a:t>Why is Mr. Derfel leaving Newfield and how can we keep our work moving forward? </a:t>
            </a:r>
            <a:endParaRPr lang="en-US" sz="2400" dirty="0"/>
          </a:p>
        </p:txBody>
      </p:sp>
    </p:spTree>
    <p:extLst>
      <p:ext uri="{BB962C8B-B14F-4D97-AF65-F5344CB8AC3E}">
        <p14:creationId xmlns:p14="http://schemas.microsoft.com/office/powerpoint/2010/main" val="4246025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457200" y="5638800"/>
            <a:ext cx="8229600" cy="1014656"/>
          </a:xfrm>
        </p:spPr>
        <p:txBody>
          <a:bodyPr>
            <a:normAutofit/>
          </a:bodyPr>
          <a:lstStyle/>
          <a:p>
            <a:pPr marL="0" indent="0" algn="ctr">
              <a:buNone/>
            </a:pPr>
            <a:r>
              <a:rPr lang="en-US" sz="4000" dirty="0" smtClean="0">
                <a:hlinkClick r:id="rId2"/>
              </a:rPr>
              <a:t>Let's Start with Hopes &amp; Dreams</a:t>
            </a:r>
            <a:endParaRPr lang="en-US" sz="4000" dirty="0"/>
          </a:p>
        </p:txBody>
      </p:sp>
      <p:pic>
        <p:nvPicPr>
          <p:cNvPr id="7" name="Picture 3" descr="C:\Users\BDerfel\AppData\Local\Microsoft\Windows\Temporary Internet Files\Content.IE5\T55Q71S3\MC900434734[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520" y="4220848"/>
            <a:ext cx="1066800" cy="10668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C:\Users\BDerfel\AppData\Local\Microsoft\Windows\Temporary Internet Files\Content.IE5\861RNFDZ\MC900047874[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62536" y="4327326"/>
            <a:ext cx="1066800" cy="853009"/>
          </a:xfrm>
          <a:prstGeom prst="rect">
            <a:avLst/>
          </a:prstGeom>
          <a:noFill/>
          <a:extLst>
            <a:ext uri="{909E8E84-426E-40DD-AFC4-6F175D3DCCD1}">
              <a14:hiddenFill xmlns:a14="http://schemas.microsoft.com/office/drawing/2010/main">
                <a:solidFill>
                  <a:srgbClr val="FFFFFF"/>
                </a:solidFill>
              </a14:hiddenFill>
            </a:ext>
          </a:extLst>
        </p:spPr>
      </p:pic>
      <p:cxnSp>
        <p:nvCxnSpPr>
          <p:cNvPr id="9" name="Straight Connector 8"/>
          <p:cNvCxnSpPr/>
          <p:nvPr/>
        </p:nvCxnSpPr>
        <p:spPr>
          <a:xfrm flipV="1">
            <a:off x="0" y="4220847"/>
            <a:ext cx="9144000" cy="1"/>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1417320" y="228600"/>
            <a:ext cx="6765250" cy="584775"/>
          </a:xfrm>
          <a:prstGeom prst="rect">
            <a:avLst/>
          </a:prstGeom>
          <a:noFill/>
        </p:spPr>
        <p:txBody>
          <a:bodyPr wrap="none" rtlCol="0">
            <a:spAutoFit/>
          </a:bodyPr>
          <a:lstStyle/>
          <a:p>
            <a:r>
              <a:rPr lang="en-US" sz="3200" dirty="0" smtClean="0"/>
              <a:t>Preparing Ourselves for a New Principal</a:t>
            </a:r>
            <a:endParaRPr lang="en-US" sz="3200" dirty="0"/>
          </a:p>
        </p:txBody>
      </p:sp>
      <p:sp>
        <p:nvSpPr>
          <p:cNvPr id="4" name="Rectangle 3"/>
          <p:cNvSpPr/>
          <p:nvPr/>
        </p:nvSpPr>
        <p:spPr>
          <a:xfrm>
            <a:off x="548640" y="896861"/>
            <a:ext cx="8229600" cy="3323987"/>
          </a:xfrm>
          <a:prstGeom prst="rect">
            <a:avLst/>
          </a:prstGeom>
        </p:spPr>
        <p:txBody>
          <a:bodyPr wrap="square">
            <a:spAutoFit/>
          </a:bodyPr>
          <a:lstStyle/>
          <a:p>
            <a:r>
              <a:rPr lang="en-US" sz="2400" dirty="0"/>
              <a:t>The good news is that there are highly skilled and committed educational leaders who dream of the chance to work in a high school community that looks like, sounds like, and feels like our Newfield High School community.</a:t>
            </a:r>
          </a:p>
          <a:p>
            <a:endParaRPr lang="en-US" dirty="0"/>
          </a:p>
          <a:p>
            <a:r>
              <a:rPr lang="en-US" sz="2400" dirty="0"/>
              <a:t>We will take responsibility for our work and actions by effectively preparing ourselves for this change. We will do this in ways that are conscious, consistent, and committed to what is best for our community.</a:t>
            </a:r>
          </a:p>
        </p:txBody>
      </p:sp>
    </p:spTree>
    <p:extLst>
      <p:ext uri="{BB962C8B-B14F-4D97-AF65-F5344CB8AC3E}">
        <p14:creationId xmlns:p14="http://schemas.microsoft.com/office/powerpoint/2010/main" val="31080880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02797" y="2743199"/>
            <a:ext cx="4572000" cy="3108543"/>
          </a:xfrm>
          <a:prstGeom prst="rect">
            <a:avLst/>
          </a:prstGeom>
        </p:spPr>
        <p:txBody>
          <a:bodyPr>
            <a:spAutoFit/>
          </a:bodyPr>
          <a:lstStyle/>
          <a:p>
            <a:pPr marL="457200" indent="-457200">
              <a:buFont typeface="Arial" panose="020B0604020202020204" pitchFamily="34" charset="0"/>
              <a:buChar char="•"/>
            </a:pPr>
            <a:r>
              <a:rPr lang="en-US" sz="2800" dirty="0" smtClean="0">
                <a:solidFill>
                  <a:schemeClr val="bg1"/>
                </a:solidFill>
              </a:rPr>
              <a:t>Finish </a:t>
            </a:r>
            <a:r>
              <a:rPr lang="en-US" sz="2800" dirty="0">
                <a:solidFill>
                  <a:schemeClr val="bg1"/>
                </a:solidFill>
              </a:rPr>
              <a:t>strong!</a:t>
            </a:r>
          </a:p>
          <a:p>
            <a:pPr marL="457200" lvl="0" indent="-457200">
              <a:buFont typeface="Arial" panose="020B0604020202020204" pitchFamily="34" charset="0"/>
              <a:buChar char="•"/>
            </a:pPr>
            <a:r>
              <a:rPr lang="en-US" sz="2800" dirty="0">
                <a:solidFill>
                  <a:schemeClr val="bg1"/>
                </a:solidFill>
              </a:rPr>
              <a:t>Do your </a:t>
            </a:r>
            <a:r>
              <a:rPr lang="en-US" sz="2800" dirty="0" smtClean="0">
                <a:solidFill>
                  <a:schemeClr val="bg1"/>
                </a:solidFill>
              </a:rPr>
              <a:t>homework.</a:t>
            </a:r>
            <a:endParaRPr lang="en-US" sz="2800" dirty="0">
              <a:solidFill>
                <a:schemeClr val="bg1"/>
              </a:solidFill>
            </a:endParaRPr>
          </a:p>
          <a:p>
            <a:pPr marL="457200" lvl="0" indent="-457200">
              <a:buFont typeface="Arial" panose="020B0604020202020204" pitchFamily="34" charset="0"/>
              <a:buChar char="•"/>
            </a:pPr>
            <a:r>
              <a:rPr lang="en-US" sz="2800" dirty="0" smtClean="0">
                <a:solidFill>
                  <a:schemeClr val="bg1"/>
                </a:solidFill>
              </a:rPr>
              <a:t>Have a positive attitude.</a:t>
            </a:r>
            <a:endParaRPr lang="en-US" sz="2800" dirty="0">
              <a:solidFill>
                <a:schemeClr val="bg1"/>
              </a:solidFill>
            </a:endParaRPr>
          </a:p>
          <a:p>
            <a:pPr marL="457200" lvl="0" indent="-457200">
              <a:buFont typeface="Arial" panose="020B0604020202020204" pitchFamily="34" charset="0"/>
              <a:buChar char="•"/>
            </a:pPr>
            <a:r>
              <a:rPr lang="en-US" sz="2800" dirty="0">
                <a:solidFill>
                  <a:schemeClr val="bg1"/>
                </a:solidFill>
              </a:rPr>
              <a:t>Participate in </a:t>
            </a:r>
            <a:r>
              <a:rPr lang="en-US" sz="2800" dirty="0" smtClean="0">
                <a:solidFill>
                  <a:schemeClr val="bg1"/>
                </a:solidFill>
              </a:rPr>
              <a:t>class.</a:t>
            </a:r>
            <a:endParaRPr lang="en-US" sz="2800" dirty="0">
              <a:solidFill>
                <a:schemeClr val="bg1"/>
              </a:solidFill>
            </a:endParaRPr>
          </a:p>
          <a:p>
            <a:pPr marL="457200" lvl="0" indent="-457200">
              <a:buFont typeface="Arial" panose="020B0604020202020204" pitchFamily="34" charset="0"/>
              <a:buChar char="•"/>
            </a:pPr>
            <a:r>
              <a:rPr lang="en-US" sz="2800" dirty="0">
                <a:solidFill>
                  <a:schemeClr val="bg1"/>
                </a:solidFill>
              </a:rPr>
              <a:t>Study for </a:t>
            </a:r>
            <a:r>
              <a:rPr lang="en-US" sz="2800" dirty="0" smtClean="0">
                <a:solidFill>
                  <a:schemeClr val="bg1"/>
                </a:solidFill>
              </a:rPr>
              <a:t>tests.</a:t>
            </a:r>
            <a:endParaRPr lang="en-US" sz="2800" dirty="0">
              <a:solidFill>
                <a:schemeClr val="bg1"/>
              </a:solidFill>
            </a:endParaRPr>
          </a:p>
          <a:p>
            <a:pPr marL="457200" lvl="0" indent="-457200">
              <a:buFont typeface="Arial" panose="020B0604020202020204" pitchFamily="34" charset="0"/>
              <a:buChar char="•"/>
            </a:pPr>
            <a:r>
              <a:rPr lang="en-US" sz="2800" dirty="0">
                <a:solidFill>
                  <a:schemeClr val="bg1"/>
                </a:solidFill>
              </a:rPr>
              <a:t>Seek extra </a:t>
            </a:r>
            <a:r>
              <a:rPr lang="en-US" sz="2800" dirty="0" smtClean="0">
                <a:solidFill>
                  <a:schemeClr val="bg1"/>
                </a:solidFill>
              </a:rPr>
              <a:t>help.</a:t>
            </a:r>
            <a:endParaRPr lang="en-US" sz="2800" dirty="0">
              <a:solidFill>
                <a:schemeClr val="bg1"/>
              </a:solidFill>
            </a:endParaRPr>
          </a:p>
          <a:p>
            <a:pPr marL="457200" lvl="0" indent="-457200">
              <a:buFont typeface="Arial" panose="020B0604020202020204" pitchFamily="34" charset="0"/>
              <a:buChar char="•"/>
            </a:pPr>
            <a:r>
              <a:rPr lang="en-US" sz="2800" dirty="0">
                <a:solidFill>
                  <a:schemeClr val="bg1"/>
                </a:solidFill>
              </a:rPr>
              <a:t>Prepare for </a:t>
            </a:r>
            <a:r>
              <a:rPr lang="en-US" sz="2800" dirty="0" smtClean="0">
                <a:solidFill>
                  <a:schemeClr val="bg1"/>
                </a:solidFill>
              </a:rPr>
              <a:t>finals.</a:t>
            </a:r>
            <a:endParaRPr lang="en-US" sz="2800" dirty="0">
              <a:solidFill>
                <a:schemeClr val="bg1"/>
              </a:solidFill>
            </a:endParaRPr>
          </a:p>
        </p:txBody>
      </p:sp>
      <p:sp>
        <p:nvSpPr>
          <p:cNvPr id="3" name="Rectangle 2"/>
          <p:cNvSpPr/>
          <p:nvPr/>
        </p:nvSpPr>
        <p:spPr>
          <a:xfrm>
            <a:off x="2440128" y="502920"/>
            <a:ext cx="3908827" cy="923330"/>
          </a:xfrm>
          <a:prstGeom prst="rect">
            <a:avLst/>
          </a:prstGeom>
        </p:spPr>
        <p:txBody>
          <a:bodyPr wrap="none">
            <a:spAutoFit/>
          </a:bodyPr>
          <a:lstStyle/>
          <a:p>
            <a:r>
              <a:rPr lang="en-US" sz="5400" dirty="0">
                <a:solidFill>
                  <a:schemeClr val="bg1"/>
                </a:solidFill>
              </a:rPr>
              <a:t>Closer Award</a:t>
            </a:r>
          </a:p>
        </p:txBody>
      </p:sp>
      <p:sp>
        <p:nvSpPr>
          <p:cNvPr id="4" name="Rectangle 3"/>
          <p:cNvSpPr/>
          <p:nvPr/>
        </p:nvSpPr>
        <p:spPr>
          <a:xfrm>
            <a:off x="2463757" y="1752600"/>
            <a:ext cx="3861570" cy="707886"/>
          </a:xfrm>
          <a:prstGeom prst="rect">
            <a:avLst/>
          </a:prstGeom>
        </p:spPr>
        <p:txBody>
          <a:bodyPr wrap="none">
            <a:spAutoFit/>
          </a:bodyPr>
          <a:lstStyle/>
          <a:p>
            <a:r>
              <a:rPr lang="en-US" sz="4000" dirty="0">
                <a:solidFill>
                  <a:schemeClr val="bg1"/>
                </a:solidFill>
              </a:rPr>
              <a:t>How do I earn it? </a:t>
            </a:r>
          </a:p>
        </p:txBody>
      </p:sp>
      <p:pic>
        <p:nvPicPr>
          <p:cNvPr id="2050" name="Picture 2" descr="C:\Users\BDerfel\AppData\Local\Microsoft\Windows\Temporary Internet Files\Content.IE5\VCI9RQKJ\MP900384688[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42295" y="363183"/>
            <a:ext cx="253339" cy="511499"/>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BDerfel\AppData\Local\Microsoft\Windows\Temporary Internet Files\Content.IE5\BKP02BCE\MP900401037[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172735" y="4297470"/>
            <a:ext cx="1950244" cy="243840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BDerfel\AppData\Local\Microsoft\Windows\Temporary Internet Files\Content.IE5\VCI9RQKJ\MP900384688[1].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4800" y="885192"/>
            <a:ext cx="1184435" cy="2391408"/>
          </a:xfrm>
          <a:prstGeom prst="rect">
            <a:avLst/>
          </a:prstGeom>
          <a:noFill/>
          <a:extLst>
            <a:ext uri="{909E8E84-426E-40DD-AFC4-6F175D3DCCD1}">
              <a14:hiddenFill xmlns:a14="http://schemas.microsoft.com/office/drawing/2010/main">
                <a:solidFill>
                  <a:srgbClr val="FFFFFF"/>
                </a:solidFill>
              </a14:hiddenFill>
            </a:ext>
          </a:extLst>
        </p:spPr>
      </p:pic>
      <p:pic>
        <p:nvPicPr>
          <p:cNvPr id="5" name="10 Redemption Song.m4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793197" y="5334000"/>
            <a:ext cx="609600" cy="609600"/>
          </a:xfrm>
          <a:prstGeom prst="rect">
            <a:avLst/>
          </a:prstGeom>
        </p:spPr>
      </p:pic>
    </p:spTree>
    <p:extLst>
      <p:ext uri="{BB962C8B-B14F-4D97-AF65-F5344CB8AC3E}">
        <p14:creationId xmlns:p14="http://schemas.microsoft.com/office/powerpoint/2010/main" val="2533178257"/>
      </p:ext>
    </p:extLst>
  </p:cSld>
  <p:clrMapOvr>
    <a:masterClrMapping/>
  </p:clrMapOvr>
  <p:transition spd="slow" advClick="0" advTm="8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5"/>
                    </p:tgtEl>
                  </p:cond>
                </p:stCondLst>
                <p:endSync evt="end" delay="0">
                  <p:rtn val="all"/>
                </p:endSync>
                <p:childTnLst>
                  <p:par>
                    <p:cTn id="10" fill="hold">
                      <p:stCondLst>
                        <p:cond delay="0"/>
                      </p:stCondLst>
                      <p:childTnLst>
                        <p:par>
                          <p:cTn id="11" fill="hold">
                            <p:stCondLst>
                              <p:cond delay="0"/>
                            </p:stCondLst>
                            <p:childTnLst>
                              <p:par>
                                <p:cTn id="12" presetID="1" presetClass="mediacall" presetSubtype="0" fill="hold" nodeType="clickEffect">
                                  <p:stCondLst>
                                    <p:cond delay="0"/>
                                  </p:stCondLst>
                                  <p:childTnLst>
                                    <p:cmd type="call" cmd="playFrom(0.0)">
                                      <p:cBhvr>
                                        <p:cTn id="13" dur="233592" fill="hold"/>
                                        <p:tgtEl>
                                          <p:spTgt spid="5"/>
                                        </p:tgtEl>
                                      </p:cBhvr>
                                    </p:cmd>
                                  </p:childTnLst>
                                </p:cTn>
                              </p:par>
                            </p:childTnLst>
                          </p:cTn>
                        </p:par>
                      </p:childTnLst>
                    </p:cTn>
                  </p:par>
                </p:childTnLst>
              </p:cTn>
              <p:nextCondLst>
                <p:cond evt="onClick" delay="0">
                  <p:tgtEl>
                    <p:spTgt spid="5"/>
                  </p:tgtEl>
                </p:cond>
              </p:nextCondLst>
            </p:seq>
            <p:audio>
              <p:cMediaNode vol="80000">
                <p:cTn id="14" repeatCount="indefinite" fill="hold" display="0">
                  <p:stCondLst>
                    <p:cond delay="indefinite"/>
                  </p:stCondLst>
                  <p:endCondLst>
                    <p:cond evt="onStopAudio" delay="0">
                      <p:tgtEl>
                        <p:sldTgt/>
                      </p:tgtEl>
                    </p:cond>
                  </p:endCondLst>
                </p:cTn>
                <p:tgtEl>
                  <p:spTgt spid="5"/>
                </p:tgtEl>
              </p:cMediaNode>
            </p:audio>
          </p:childTnLst>
        </p:cTn>
      </p:par>
    </p:tnLst>
    <p:bldLst>
      <p:bldP spid="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796</TotalTime>
  <Words>183</Words>
  <Application>Microsoft Office PowerPoint</Application>
  <PresentationFormat>On-screen Show (4:3)</PresentationFormat>
  <Paragraphs>23</Paragraphs>
  <Slides>5</Slides>
  <Notes>2</Notes>
  <HiddenSlides>0</HiddenSlides>
  <MMClips>2</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PowerPoint Presentation</vt:lpstr>
      <vt:lpstr>PowerPoint Presentation</vt:lpstr>
      <vt:lpstr>Our Vision</vt:lpstr>
      <vt:lpstr>PowerPoint Presentation</vt:lpstr>
      <vt:lpstr>PowerPoint Presentation</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Newfield High School 2011 - 2012</dc:title>
  <dc:creator>BDerfel</dc:creator>
  <cp:lastModifiedBy>BDerfel</cp:lastModifiedBy>
  <cp:revision>140</cp:revision>
  <dcterms:created xsi:type="dcterms:W3CDTF">2013-08-29T18:32:30Z</dcterms:created>
  <dcterms:modified xsi:type="dcterms:W3CDTF">2014-05-12T10:49:08Z</dcterms:modified>
</cp:coreProperties>
</file>