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1" r:id="rId3"/>
    <p:sldId id="270" r:id="rId4"/>
    <p:sldId id="258" r:id="rId5"/>
    <p:sldId id="259" r:id="rId6"/>
    <p:sldId id="261" r:id="rId7"/>
    <p:sldId id="262" r:id="rId8"/>
    <p:sldId id="260" r:id="rId9"/>
    <p:sldId id="274" r:id="rId10"/>
    <p:sldId id="265" r:id="rId11"/>
    <p:sldId id="266" r:id="rId12"/>
    <p:sldId id="268" r:id="rId13"/>
    <p:sldId id="276" r:id="rId14"/>
    <p:sldId id="277" r:id="rId15"/>
    <p:sldId id="278" r:id="rId16"/>
    <p:sldId id="272" r:id="rId17"/>
    <p:sldId id="263" r:id="rId18"/>
    <p:sldId id="26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3" d="100"/>
          <a:sy n="43" d="100"/>
        </p:scale>
        <p:origin x="-226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491810-6716-487A-B975-E1FA669C3D05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8C5A5-7BE7-421C-A038-E27F93397D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414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8C5A5-7BE7-421C-A038-E27F93397D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624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000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497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787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445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20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067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38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358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34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983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30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5F8BD-F409-4CAB-B840-81A39AEEC6FE}" type="datetimeFigureOut">
              <a:rPr lang="en-US" smtClean="0"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1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olboxpro.org/secure/teachers/4368/120403071834_discipline_visual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olboxpro.org/secure/teachers/4368/120803030926_goals_web_pdf_version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oolboxpro.org/secure/teachers/4368/110802030205_clean_building_summer_2011.pdf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oolboxpro.org/secure/teachers/4368/110802030205_clean_building_summer_2011.pdf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hyperlink" Target="http://www.toolboxpro.org/secure/teachers/4368/110802030205_clean_building_summer_2011.pd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olboxpro.org/secure/teachers/4368/120823051018_expectations_revised_5_7_12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1232" y="0"/>
            <a:ext cx="8001000" cy="7619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Newfield High School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799" y="807719"/>
            <a:ext cx="6440424" cy="4718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3039" y="5904131"/>
            <a:ext cx="8654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What are your hopes and dreams for 2012 – 2013?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3807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4882" y="2955174"/>
            <a:ext cx="3069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hlinkClick r:id="rId3"/>
              </a:rPr>
              <a:t>Planner page 6</a:t>
            </a:r>
            <a:endParaRPr lang="en-US" sz="3600" dirty="0"/>
          </a:p>
        </p:txBody>
      </p:sp>
      <p:sp>
        <p:nvSpPr>
          <p:cNvPr id="10" name="Bent Arrow 9"/>
          <p:cNvSpPr/>
          <p:nvPr/>
        </p:nvSpPr>
        <p:spPr>
          <a:xfrm>
            <a:off x="1066800" y="990600"/>
            <a:ext cx="1524000" cy="11430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Bent-Up Arrow 11"/>
          <p:cNvSpPr/>
          <p:nvPr/>
        </p:nvSpPr>
        <p:spPr>
          <a:xfrm rot="5400000">
            <a:off x="1143000" y="3886200"/>
            <a:ext cx="1447800" cy="160020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35442"/>
              </p:ext>
            </p:extLst>
          </p:nvPr>
        </p:nvGraphicFramePr>
        <p:xfrm>
          <a:off x="3581400" y="152400"/>
          <a:ext cx="4999037" cy="64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Acrobat Document" r:id="rId4" imgW="5829300" imgH="7543800" progId="AcroExch.Document.7">
                  <p:embed/>
                </p:oleObj>
              </mc:Choice>
              <mc:Fallback>
                <p:oleObj name="Acrobat Document" r:id="rId4" imgW="5829300" imgH="754380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81400" y="152400"/>
                        <a:ext cx="4999037" cy="64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355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686800" cy="297180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en-US" sz="12800" u="sng" dirty="0" smtClean="0">
                <a:solidFill>
                  <a:schemeClr val="bg1"/>
                </a:solidFill>
              </a:rPr>
              <a:t>Code of Conduct Highlights</a:t>
            </a:r>
            <a:r>
              <a:rPr lang="en-US" sz="12800" dirty="0" smtClean="0">
                <a:solidFill>
                  <a:schemeClr val="bg1"/>
                </a:solidFill>
              </a:rPr>
              <a:t>:</a:t>
            </a:r>
            <a:br>
              <a:rPr lang="en-US" sz="12800" dirty="0" smtClean="0">
                <a:solidFill>
                  <a:schemeClr val="bg1"/>
                </a:solidFill>
              </a:rPr>
            </a:br>
            <a:endParaRPr lang="en-US" sz="12800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r>
              <a:rPr lang="en-US" sz="11200" dirty="0" smtClean="0">
                <a:solidFill>
                  <a:schemeClr val="bg1"/>
                </a:solidFill>
              </a:rPr>
              <a:t>The Dignity for All Students Act (DASA) seeks to provide the State’s public elementary and secondary school students with a safe and supportive environment free from discrimination, intimidation, taunting, harassment, and bullying on school property, a school bus, and/or at a school function.  (Inside front cover)</a:t>
            </a:r>
            <a:br>
              <a:rPr lang="en-US" sz="11200" dirty="0" smtClean="0">
                <a:solidFill>
                  <a:schemeClr val="bg1"/>
                </a:solidFill>
              </a:rPr>
            </a:br>
            <a:endParaRPr lang="en-US" sz="11200" dirty="0" smtClean="0">
              <a:solidFill>
                <a:schemeClr val="bg1"/>
              </a:solidFill>
            </a:endParaRPr>
          </a:p>
          <a:p>
            <a:pPr lvl="1"/>
            <a:r>
              <a:rPr lang="en-US" sz="11200" dirty="0" smtClean="0">
                <a:solidFill>
                  <a:schemeClr val="bg1"/>
                </a:solidFill>
              </a:rPr>
              <a:t>Attendance (pages 8 - 12)</a:t>
            </a:r>
            <a:br>
              <a:rPr lang="en-US" sz="11200" dirty="0" smtClean="0">
                <a:solidFill>
                  <a:schemeClr val="bg1"/>
                </a:solidFill>
              </a:rPr>
            </a:br>
            <a:endParaRPr lang="en-US" sz="11200" dirty="0" smtClean="0">
              <a:solidFill>
                <a:schemeClr val="bg1"/>
              </a:solidFill>
            </a:endParaRPr>
          </a:p>
          <a:p>
            <a:pPr lvl="1"/>
            <a:r>
              <a:rPr lang="en-US" sz="11200" dirty="0" smtClean="0">
                <a:solidFill>
                  <a:schemeClr val="bg1"/>
                </a:solidFill>
              </a:rPr>
              <a:t>Discipline Policies and Procedures (pages 17 -24)</a:t>
            </a:r>
            <a:br>
              <a:rPr lang="en-US" sz="11200" dirty="0" smtClean="0">
                <a:solidFill>
                  <a:schemeClr val="bg1"/>
                </a:solidFill>
              </a:rPr>
            </a:br>
            <a:endParaRPr lang="en-US" sz="11200" dirty="0" smtClean="0">
              <a:solidFill>
                <a:schemeClr val="bg1"/>
              </a:solidFill>
            </a:endParaRPr>
          </a:p>
          <a:p>
            <a:pPr lvl="1"/>
            <a:r>
              <a:rPr lang="en-US" sz="11200" dirty="0" smtClean="0">
                <a:solidFill>
                  <a:schemeClr val="bg1"/>
                </a:solidFill>
              </a:rPr>
              <a:t>Plagiarism (pages 28 &amp; 29)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95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TextBox 1143"/>
          <p:cNvSpPr txBox="1"/>
          <p:nvPr/>
        </p:nvSpPr>
        <p:spPr>
          <a:xfrm>
            <a:off x="-15551" y="0"/>
            <a:ext cx="2133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3"/>
              </a:rPr>
              <a:t>Planner Page 5</a:t>
            </a:r>
            <a:endParaRPr lang="en-US" sz="3200" dirty="0"/>
          </a:p>
        </p:txBody>
      </p:sp>
      <p:cxnSp>
        <p:nvCxnSpPr>
          <p:cNvPr id="4097" name="Straight Arrow Connector 4096"/>
          <p:cNvCxnSpPr/>
          <p:nvPr/>
        </p:nvCxnSpPr>
        <p:spPr>
          <a:xfrm>
            <a:off x="1371600" y="328202"/>
            <a:ext cx="1005840" cy="375791"/>
          </a:xfrm>
          <a:prstGeom prst="straightConnector1">
            <a:avLst/>
          </a:prstGeom>
          <a:ln w="571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735296"/>
              </p:ext>
            </p:extLst>
          </p:nvPr>
        </p:nvGraphicFramePr>
        <p:xfrm>
          <a:off x="3200400" y="152400"/>
          <a:ext cx="5029200" cy="650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Acrobat Document" r:id="rId4" imgW="5829300" imgH="7543800" progId="AcroExch.Document.7">
                  <p:embed/>
                </p:oleObj>
              </mc:Choice>
              <mc:Fallback>
                <p:oleObj name="Acrobat Document" r:id="rId4" imgW="5829300" imgH="754380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00400" y="152400"/>
                        <a:ext cx="5029200" cy="650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318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0" y="0"/>
            <a:ext cx="3124200" cy="1143000"/>
          </a:xfrm>
        </p:spPr>
        <p:txBody>
          <a:bodyPr/>
          <a:lstStyle/>
          <a:p>
            <a:r>
              <a:rPr lang="en-US" dirty="0" smtClean="0"/>
              <a:t>CCR Labs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42" y="1295400"/>
            <a:ext cx="4261757" cy="2895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2642" y="4724400"/>
            <a:ext cx="88998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u="sng" dirty="0"/>
              <a:t>College &amp; Career Readiness Lab</a:t>
            </a:r>
            <a:endParaRPr lang="en-US" sz="3200" dirty="0"/>
          </a:p>
          <a:p>
            <a:pPr algn="ctr"/>
            <a:r>
              <a:rPr lang="en-US" sz="3200" b="1" i="1" dirty="0"/>
              <a:t>All work completed all of the time.</a:t>
            </a:r>
            <a:endParaRPr lang="en-US" sz="3200" dirty="0"/>
          </a:p>
          <a:p>
            <a:pPr algn="ctr"/>
            <a:r>
              <a:rPr lang="en-US" sz="3200" b="1" i="1" dirty="0"/>
              <a:t>All students prepared for work or college</a:t>
            </a:r>
            <a:r>
              <a:rPr lang="en-US" b="1" i="1" dirty="0"/>
              <a:t>.</a:t>
            </a:r>
            <a:endParaRPr lang="en-US" dirty="0"/>
          </a:p>
        </p:txBody>
      </p:sp>
      <p:pic>
        <p:nvPicPr>
          <p:cNvPr id="4098" name="Picture 2" descr="C:\Users\BDerfel\AppData\Local\Microsoft\Windows\Temporary Internet Files\Content.IE5\T49CY2MX\MC9000569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685800"/>
            <a:ext cx="1889760" cy="290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663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7038"/>
            <a:ext cx="6248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CCR Labs – Opportunity is knocking at your door!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49" y="5105400"/>
            <a:ext cx="2362200" cy="159553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8661" y="2209800"/>
            <a:ext cx="88998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These labs will be co-taught by two or more </a:t>
            </a:r>
            <a:r>
              <a:rPr lang="en-US" sz="2800" dirty="0" smtClean="0"/>
              <a:t>teachers who </a:t>
            </a:r>
            <a:r>
              <a:rPr lang="en-US" sz="2800" dirty="0"/>
              <a:t>will </a:t>
            </a:r>
            <a:r>
              <a:rPr lang="en-US" sz="2800" dirty="0" smtClean="0"/>
              <a:t>provide </a:t>
            </a:r>
            <a:r>
              <a:rPr lang="en-US" sz="2800" dirty="0"/>
              <a:t>students with direct </a:t>
            </a:r>
            <a:r>
              <a:rPr lang="en-US" sz="2800" dirty="0" smtClean="0"/>
              <a:t>support </a:t>
            </a:r>
            <a:r>
              <a:rPr lang="en-US" sz="2800" dirty="0"/>
              <a:t>in completing </a:t>
            </a:r>
            <a:r>
              <a:rPr lang="en-US" sz="2800" dirty="0" smtClean="0"/>
              <a:t>work</a:t>
            </a:r>
            <a:r>
              <a:rPr lang="en-US" sz="2800" dirty="0"/>
              <a:t>, studying for upcoming assessments, conducting research, completing projects, </a:t>
            </a:r>
            <a:r>
              <a:rPr lang="en-US" sz="2800" dirty="0" smtClean="0"/>
              <a:t>preparing presentation, and </a:t>
            </a:r>
            <a:r>
              <a:rPr lang="en-US" sz="2800" dirty="0"/>
              <a:t>utilizing multiple online resources for Regents prep, SAT practice, and </a:t>
            </a:r>
            <a:r>
              <a:rPr lang="en-US" sz="2800" dirty="0" smtClean="0"/>
              <a:t>career-related enrichment </a:t>
            </a:r>
            <a:r>
              <a:rPr lang="en-US" sz="2800" dirty="0"/>
              <a:t>opportunities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pic>
        <p:nvPicPr>
          <p:cNvPr id="4098" name="Picture 2" descr="C:\Users\BDerfel\AppData\Local\Microsoft\Windows\Temporary Internet Files\Content.IE5\T49CY2MX\MC9000569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303475"/>
            <a:ext cx="104013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467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304800"/>
            <a:ext cx="66294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CCR Labs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334000"/>
          </a:xfrm>
        </p:spPr>
        <p:txBody>
          <a:bodyPr>
            <a:normAutofit fontScale="70000" lnSpcReduction="20000"/>
          </a:bodyPr>
          <a:lstStyle/>
          <a:p>
            <a:r>
              <a:rPr lang="en-US" sz="4100" b="1" dirty="0" smtClean="0"/>
              <a:t>Teachers’ </a:t>
            </a:r>
            <a:r>
              <a:rPr lang="en-US" sz="4100" dirty="0" smtClean="0"/>
              <a:t>Roles include:</a:t>
            </a:r>
          </a:p>
          <a:p>
            <a:pPr lvl="1"/>
            <a:r>
              <a:rPr lang="en-US" sz="4100" dirty="0" smtClean="0"/>
              <a:t>Facilitate Learning</a:t>
            </a:r>
          </a:p>
          <a:p>
            <a:pPr lvl="1"/>
            <a:r>
              <a:rPr lang="en-US" sz="4100" dirty="0" smtClean="0"/>
              <a:t>Check </a:t>
            </a:r>
            <a:r>
              <a:rPr lang="en-US" sz="4100" dirty="0"/>
              <a:t>for Understanding - continually verifying that students are learning as they are [working], (Hollingsworth &amp; Ybarra, 2009</a:t>
            </a:r>
            <a:r>
              <a:rPr lang="en-US" sz="4100" dirty="0" smtClean="0"/>
              <a:t>).</a:t>
            </a:r>
          </a:p>
          <a:p>
            <a:pPr lvl="1"/>
            <a:r>
              <a:rPr lang="en-US" sz="4100" dirty="0" smtClean="0"/>
              <a:t>Facilitate </a:t>
            </a:r>
            <a:r>
              <a:rPr lang="en-US" sz="4100" dirty="0"/>
              <a:t>Research and Effective Use of </a:t>
            </a:r>
            <a:r>
              <a:rPr lang="en-US" sz="4100" dirty="0" smtClean="0"/>
              <a:t>Resources</a:t>
            </a:r>
          </a:p>
          <a:p>
            <a:r>
              <a:rPr lang="en-US" sz="4100" b="1" dirty="0"/>
              <a:t>Students’ </a:t>
            </a:r>
            <a:r>
              <a:rPr lang="en-US" sz="4100" dirty="0"/>
              <a:t>Roles </a:t>
            </a:r>
            <a:r>
              <a:rPr lang="en-US" sz="4100" dirty="0" smtClean="0"/>
              <a:t>include:</a:t>
            </a:r>
          </a:p>
          <a:p>
            <a:pPr lvl="1"/>
            <a:r>
              <a:rPr lang="en-US" sz="4100" dirty="0" smtClean="0"/>
              <a:t>Routinely </a:t>
            </a:r>
            <a:r>
              <a:rPr lang="en-US" sz="4100" dirty="0"/>
              <a:t>and cooperatively answer teacher questions that are designed to check student understanding and to push student </a:t>
            </a:r>
            <a:r>
              <a:rPr lang="en-US" sz="4100" dirty="0" smtClean="0"/>
              <a:t>thinking.</a:t>
            </a:r>
          </a:p>
          <a:p>
            <a:pPr lvl="1"/>
            <a:r>
              <a:rPr lang="en-US" sz="4100" dirty="0" smtClean="0"/>
              <a:t>Routinely </a:t>
            </a:r>
            <a:r>
              <a:rPr lang="en-US" sz="4100" dirty="0"/>
              <a:t>and cooperatively follow teacher directions for where to work and how to work.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4687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40p   128 kbit Medieval helpdesk with English subtitle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600" y="0"/>
            <a:ext cx="7715250" cy="6172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54489" y="6260784"/>
            <a:ext cx="38254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Technology Help Desk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4727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1232" y="0"/>
            <a:ext cx="8001000" cy="7619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Newfield High School Class of 2016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807720"/>
            <a:ext cx="6440424" cy="4718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3039" y="5904131"/>
            <a:ext cx="8654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What are your hopes and dreams for 2012 – 2013?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7182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Welcome 9</a:t>
            </a:r>
            <a:r>
              <a:rPr lang="en-US" baseline="30000" dirty="0" smtClean="0"/>
              <a:t>th</a:t>
            </a:r>
            <a:r>
              <a:rPr lang="en-US" dirty="0" smtClean="0"/>
              <a:t> graders -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218337"/>
            <a:ext cx="7542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We have high expectations for your success!</a:t>
            </a:r>
            <a:endParaRPr lang="en-US" sz="3200" dirty="0"/>
          </a:p>
        </p:txBody>
      </p:sp>
      <p:pic>
        <p:nvPicPr>
          <p:cNvPr id="4099" name="Picture 3" descr="C:\Users\BDerfel\AppData\Local\Microsoft\Windows\Temporary Internet Files\Content.IE5\8Y03H098\MP90042256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56" y="1901821"/>
            <a:ext cx="6979794" cy="465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37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96347" y="5334000"/>
            <a:ext cx="70632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What are some of your concerns, what are some rumors that you have heard?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157" y="3632613"/>
            <a:ext cx="81715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Mr. Pawlewicz –</a:t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>your strongest advocate and  reality check.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6347" y="457200"/>
            <a:ext cx="70632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>
                <a:solidFill>
                  <a:schemeClr val="bg1"/>
                </a:solidFill>
              </a:rPr>
              <a:t>Important for you to understand: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Attendance Benchmarks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Eligibility Forms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Advocating for your needs using appropriate time, place, and manner</a:t>
            </a:r>
          </a:p>
        </p:txBody>
      </p:sp>
    </p:spTree>
    <p:extLst>
      <p:ext uri="{BB962C8B-B14F-4D97-AF65-F5344CB8AC3E}">
        <p14:creationId xmlns:p14="http://schemas.microsoft.com/office/powerpoint/2010/main" val="315670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228600"/>
            <a:ext cx="38862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Our Vision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2590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 smtClean="0">
                <a:solidFill>
                  <a:schemeClr val="bg1"/>
                </a:solidFill>
              </a:rPr>
              <a:t>We are Newfield:</a:t>
            </a:r>
          </a:p>
          <a:p>
            <a:pPr marL="0" indent="0" algn="ctr">
              <a:buNone/>
            </a:pPr>
            <a:r>
              <a:rPr lang="en-US" sz="4400" b="1" dirty="0" smtClean="0">
                <a:solidFill>
                  <a:schemeClr val="bg1"/>
                </a:solidFill>
              </a:rPr>
              <a:t>C</a:t>
            </a:r>
            <a:r>
              <a:rPr lang="en-US" sz="4400" dirty="0" smtClean="0">
                <a:solidFill>
                  <a:schemeClr val="bg1"/>
                </a:solidFill>
              </a:rPr>
              <a:t>onscious, </a:t>
            </a:r>
            <a:r>
              <a:rPr lang="en-US" sz="4400" b="1" dirty="0" smtClean="0">
                <a:solidFill>
                  <a:schemeClr val="bg1"/>
                </a:solidFill>
              </a:rPr>
              <a:t>C</a:t>
            </a:r>
            <a:r>
              <a:rPr lang="en-US" sz="4400" dirty="0" smtClean="0">
                <a:solidFill>
                  <a:schemeClr val="bg1"/>
                </a:solidFill>
              </a:rPr>
              <a:t>onsistent, </a:t>
            </a:r>
            <a:r>
              <a:rPr lang="en-US" sz="4400" b="1" dirty="0" smtClean="0">
                <a:solidFill>
                  <a:schemeClr val="bg1"/>
                </a:solidFill>
              </a:rPr>
              <a:t>C</a:t>
            </a:r>
            <a:r>
              <a:rPr lang="en-US" sz="4400" dirty="0" smtClean="0">
                <a:solidFill>
                  <a:schemeClr val="bg1"/>
                </a:solidFill>
              </a:rPr>
              <a:t>ommitted to what is best for our </a:t>
            </a:r>
            <a:r>
              <a:rPr lang="en-US" sz="4400" b="1" dirty="0" smtClean="0">
                <a:solidFill>
                  <a:schemeClr val="bg1"/>
                </a:solidFill>
              </a:rPr>
              <a:t>C</a:t>
            </a:r>
            <a:r>
              <a:rPr lang="en-US" sz="4400" dirty="0" smtClean="0">
                <a:solidFill>
                  <a:schemeClr val="bg1"/>
                </a:solidFill>
              </a:rPr>
              <a:t>ommunity.</a:t>
            </a:r>
            <a:endParaRPr lang="en-US" sz="4400" dirty="0"/>
          </a:p>
        </p:txBody>
      </p:sp>
      <p:pic>
        <p:nvPicPr>
          <p:cNvPr id="3074" name="Picture 2" descr="C:\Users\BDerfel\AppData\Local\Microsoft\Windows\Temporary Internet Files\Content.IE5\861RNFDZ\MC90004787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867" y="193675"/>
            <a:ext cx="1568450" cy="12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BDerfel\AppData\Local\Microsoft\Windows\Temporary Internet Files\Content.IE5\T55Q71S3\MC90043473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0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52438"/>
            <a:ext cx="7620000" cy="595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66800"/>
            <a:ext cx="1981200" cy="334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761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90600" y="1965961"/>
            <a:ext cx="7010400" cy="26670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dirty="0" smtClean="0"/>
              <a:t>Responsibility for our Work and Actions</a:t>
            </a:r>
            <a:endParaRPr lang="en-US" sz="2600" dirty="0"/>
          </a:p>
          <a:p>
            <a:pPr algn="ctr"/>
            <a:r>
              <a:rPr lang="en-US" sz="2600" i="1" dirty="0"/>
              <a:t>s</a:t>
            </a:r>
            <a:r>
              <a:rPr lang="en-US" sz="2600" i="1" dirty="0" smtClean="0"/>
              <a:t>tudents, staff, families, community</a:t>
            </a:r>
            <a:endParaRPr lang="en-US" sz="2600" i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399" y="45400"/>
            <a:ext cx="2910977" cy="193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BDerfel\AppData\Local\Microsoft\Windows\Temporary Internet Files\Content.IE5\BQ7ZZEX2\MP90044648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852625"/>
            <a:ext cx="2667000" cy="17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BDerfel\AppData\Local\Microsoft\Windows\Temporary Internet Files\Content.IE5\BQ7ZZEX2\MC90004508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663" y="4991334"/>
            <a:ext cx="2501554" cy="159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946" y="5158219"/>
            <a:ext cx="2393882" cy="116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91440" y="1524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We are Newfield: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onscious,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onsistent,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ommitted to what’s best for our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ommunity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16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hlinkClick r:id="rId2"/>
          </p:cNvPr>
          <p:cNvSpPr/>
          <p:nvPr/>
        </p:nvSpPr>
        <p:spPr>
          <a:xfrm>
            <a:off x="3276600" y="1524000"/>
            <a:ext cx="3284982" cy="2144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Aesthetics</a:t>
            </a:r>
            <a:endParaRPr lang="en-US" sz="32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916124" y="4169688"/>
            <a:ext cx="722787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What does it look like, sound like, and feel like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in our cafeteria?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</a:t>
            </a:r>
            <a:r>
              <a:rPr lang="en-US" sz="2800" dirty="0" smtClean="0">
                <a:solidFill>
                  <a:schemeClr val="bg1"/>
                </a:solidFill>
              </a:rPr>
              <a:t>n front of our school?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</a:t>
            </a:r>
            <a:r>
              <a:rPr lang="en-US" sz="2800" dirty="0" smtClean="0">
                <a:solidFill>
                  <a:schemeClr val="bg1"/>
                </a:solidFill>
              </a:rPr>
              <a:t>n  our hallways?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</a:t>
            </a:r>
            <a:r>
              <a:rPr lang="en-US" sz="2800" dirty="0" smtClean="0">
                <a:solidFill>
                  <a:schemeClr val="bg1"/>
                </a:solidFill>
              </a:rPr>
              <a:t>n our classrooms?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</a:t>
            </a:r>
            <a:r>
              <a:rPr lang="en-US" sz="2800" dirty="0" smtClean="0">
                <a:solidFill>
                  <a:schemeClr val="bg1"/>
                </a:solidFill>
              </a:rPr>
              <a:t>n our work?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440" y="1524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We are Newfield: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onscious,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onsistent,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ommitted to what’s best for our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ommunity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29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hlinkClick r:id="rId2"/>
          </p:cNvPr>
          <p:cNvSpPr/>
          <p:nvPr/>
        </p:nvSpPr>
        <p:spPr>
          <a:xfrm>
            <a:off x="5154904" y="199053"/>
            <a:ext cx="3480816" cy="23622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Service</a:t>
            </a:r>
            <a:endParaRPr lang="en-US" sz="32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193519" y="2589846"/>
            <a:ext cx="7414209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 smtClean="0">
                <a:solidFill>
                  <a:schemeClr val="bg1"/>
                </a:solidFill>
              </a:rPr>
              <a:t>For example</a:t>
            </a:r>
            <a:r>
              <a:rPr lang="en-US" sz="3200" dirty="0" smtClean="0">
                <a:solidFill>
                  <a:schemeClr val="bg1"/>
                </a:solidFill>
              </a:rPr>
              <a:t>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Working to eliminate hunger in Newfield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Tutoring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NHS</a:t>
            </a:r>
            <a:endParaRPr lang="en-US" sz="3200" dirty="0">
              <a:solidFill>
                <a:schemeClr val="bg1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Volunteering as a fire-fighter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Composting in the lunch room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Picking up trash when you see it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Interact Club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" y="1524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We are Newfield: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onscious,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onsistent,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ommitted to what’s best for our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ommunity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56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hlinkClick r:id="rId4"/>
          </p:cNvPr>
          <p:cNvSpPr/>
          <p:nvPr/>
        </p:nvSpPr>
        <p:spPr>
          <a:xfrm>
            <a:off x="5431536" y="152400"/>
            <a:ext cx="3462528" cy="252069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Motivation</a:t>
            </a:r>
            <a:endParaRPr lang="en-US" sz="3200" i="1" dirty="0"/>
          </a:p>
        </p:txBody>
      </p:sp>
      <p:sp>
        <p:nvSpPr>
          <p:cNvPr id="8" name="Rectangle 7"/>
          <p:cNvSpPr/>
          <p:nvPr/>
        </p:nvSpPr>
        <p:spPr>
          <a:xfrm>
            <a:off x="91440" y="1524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We are Newfield: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onscious,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onsistent,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ommitted to what’s best for our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ommunity</a:t>
            </a:r>
            <a:endParaRPr lang="en-US" sz="2800" dirty="0">
              <a:solidFill>
                <a:srgbClr val="002060"/>
              </a:solidFill>
            </a:endParaRPr>
          </a:p>
        </p:txBody>
      </p:sp>
      <p:pic>
        <p:nvPicPr>
          <p:cNvPr id="9" name="Apple Think Different Ad - Widescreen optimized. Best res you'll find.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6800" y="3200400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61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41509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590800" y="2514600"/>
            <a:ext cx="4456176" cy="31242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Mutually Respectful &amp; Safe Behavior</a:t>
            </a:r>
            <a:endParaRPr lang="en-US" sz="3200" i="1" dirty="0"/>
          </a:p>
        </p:txBody>
      </p:sp>
      <p:sp>
        <p:nvSpPr>
          <p:cNvPr id="6" name="Rectangle 5"/>
          <p:cNvSpPr/>
          <p:nvPr/>
        </p:nvSpPr>
        <p:spPr>
          <a:xfrm>
            <a:off x="91440" y="1524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We are Newfield: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onscious,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onsistent,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ommitted to what’s best for our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ommunity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7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972" y="3203509"/>
            <a:ext cx="3069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hlinkClick r:id="rId3"/>
              </a:rPr>
              <a:t>Planner page 4</a:t>
            </a:r>
            <a:endParaRPr lang="en-US" sz="3600" dirty="0"/>
          </a:p>
        </p:txBody>
      </p:sp>
      <p:sp>
        <p:nvSpPr>
          <p:cNvPr id="5" name="Bent Arrow 4"/>
          <p:cNvSpPr/>
          <p:nvPr/>
        </p:nvSpPr>
        <p:spPr>
          <a:xfrm>
            <a:off x="1447800" y="1828800"/>
            <a:ext cx="1524000" cy="11430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urved Right Arrow 5"/>
          <p:cNvSpPr/>
          <p:nvPr/>
        </p:nvSpPr>
        <p:spPr>
          <a:xfrm rot="18520725">
            <a:off x="1104118" y="4004638"/>
            <a:ext cx="1512605" cy="238935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147740"/>
              </p:ext>
            </p:extLst>
          </p:nvPr>
        </p:nvGraphicFramePr>
        <p:xfrm>
          <a:off x="3733800" y="224633"/>
          <a:ext cx="5029200" cy="650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Acrobat Document" r:id="rId4" imgW="5829300" imgH="7543800" progId="AcroExch.Document.7">
                  <p:embed/>
                </p:oleObj>
              </mc:Choice>
              <mc:Fallback>
                <p:oleObj name="Acrobat Document" r:id="rId4" imgW="5829300" imgH="754380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3800" y="224633"/>
                        <a:ext cx="5029200" cy="650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046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444</Words>
  <Application>Microsoft Office PowerPoint</Application>
  <PresentationFormat>On-screen Show (4:3)</PresentationFormat>
  <Paragraphs>65</Paragraphs>
  <Slides>19</Slides>
  <Notes>1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Acrobat Document</vt:lpstr>
      <vt:lpstr>Newfield High School</vt:lpstr>
      <vt:lpstr>Our Vision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CCR Labs</vt:lpstr>
      <vt:lpstr>CCR Labs – Opportunity is knocking at your door!</vt:lpstr>
      <vt:lpstr>CCR Labs</vt:lpstr>
      <vt:lpstr>PowerPoint Presentation</vt:lpstr>
      <vt:lpstr>Newfield High School Class of 2016</vt:lpstr>
      <vt:lpstr>Welcome 9th graders -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Newfield High School 2011 - 2012</dc:title>
  <dc:creator>BDerfel</dc:creator>
  <cp:lastModifiedBy>BDerfel</cp:lastModifiedBy>
  <cp:revision>89</cp:revision>
  <dcterms:created xsi:type="dcterms:W3CDTF">2011-08-29T18:26:54Z</dcterms:created>
  <dcterms:modified xsi:type="dcterms:W3CDTF">2012-09-04T18:21:35Z</dcterms:modified>
</cp:coreProperties>
</file>