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8" r:id="rId2"/>
    <p:sldId id="256" r:id="rId3"/>
    <p:sldId id="264" r:id="rId4"/>
    <p:sldId id="271" r:id="rId5"/>
    <p:sldId id="270" r:id="rId6"/>
    <p:sldId id="258" r:id="rId7"/>
    <p:sldId id="259" r:id="rId8"/>
    <p:sldId id="261" r:id="rId9"/>
    <p:sldId id="262" r:id="rId10"/>
    <p:sldId id="260" r:id="rId11"/>
    <p:sldId id="274" r:id="rId12"/>
    <p:sldId id="265" r:id="rId13"/>
    <p:sldId id="266" r:id="rId14"/>
    <p:sldId id="268" r:id="rId15"/>
    <p:sldId id="276" r:id="rId16"/>
    <p:sldId id="277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226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91810-6716-487A-B975-E1FA669C3D05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8C5A5-7BE7-421C-A038-E27F93397D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14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8C5A5-7BE7-421C-A038-E27F93397D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24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0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97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78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45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20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6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85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5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34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8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0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5F8BD-F409-4CAB-B840-81A39AEEC6FE}" type="datetimeFigureOut">
              <a:rPr lang="en-US" smtClean="0"/>
              <a:t>9/19/2012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26A31-87AA-4AD1-B0D5-ACDD782F46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1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823051018_expectations_revised_5_7_12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403071834_discipline_visua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lboxpro.org/secure/teachers/4368/120803030926_goals_web_pdf_version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olboxpro.org/secure/teachers/4368/110802030205_clean_building_summer_2011.pdf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oolboxpro.org/secure/teachers/4368/110802030205_clean_building_summer_2011.pdf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hyperlink" Target="http://www.toolboxpro.org/secure/teachers/4368/110802030205_clean_building_summer_2011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Home/School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 believe that one of my most important responsibilities as principal is to build mutually-supportive and honest relationships with the families of all of our students.</a:t>
            </a:r>
          </a:p>
          <a:p>
            <a:r>
              <a:rPr lang="en-US" dirty="0" smtClean="0"/>
              <a:t>I know that building trust takes time, energy, and persistence.</a:t>
            </a:r>
          </a:p>
          <a:p>
            <a:r>
              <a:rPr lang="en-US" dirty="0" smtClean="0"/>
              <a:t>I value your input and insights and will be working extra hard this year to deepen home/school trust and collaboration.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20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90800" y="2514600"/>
            <a:ext cx="4456176" cy="3124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Mutually Respectful &amp; Safe Behavior</a:t>
            </a:r>
            <a:endParaRPr lang="en-US" sz="3200" i="1" dirty="0"/>
          </a:p>
        </p:txBody>
      </p:sp>
      <p:sp>
        <p:nvSpPr>
          <p:cNvPr id="6" name="Rectangle 5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77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972" y="3203509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3"/>
              </a:rPr>
              <a:t>Planner page 4</a:t>
            </a:r>
            <a:endParaRPr lang="en-US" sz="3600" dirty="0"/>
          </a:p>
        </p:txBody>
      </p:sp>
      <p:sp>
        <p:nvSpPr>
          <p:cNvPr id="5" name="Bent Arrow 4"/>
          <p:cNvSpPr/>
          <p:nvPr/>
        </p:nvSpPr>
        <p:spPr>
          <a:xfrm>
            <a:off x="1447800" y="1828800"/>
            <a:ext cx="1524000" cy="1143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Right Arrow 5"/>
          <p:cNvSpPr/>
          <p:nvPr/>
        </p:nvSpPr>
        <p:spPr>
          <a:xfrm rot="18520725">
            <a:off x="1104118" y="4004638"/>
            <a:ext cx="1512605" cy="238935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147740"/>
              </p:ext>
            </p:extLst>
          </p:nvPr>
        </p:nvGraphicFramePr>
        <p:xfrm>
          <a:off x="3733800" y="224633"/>
          <a:ext cx="5029200" cy="650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3800" y="224633"/>
                        <a:ext cx="5029200" cy="650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046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882" y="2955174"/>
            <a:ext cx="3069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3"/>
              </a:rPr>
              <a:t>Planner page 6</a:t>
            </a:r>
            <a:endParaRPr lang="en-US" sz="3600" dirty="0"/>
          </a:p>
        </p:txBody>
      </p:sp>
      <p:sp>
        <p:nvSpPr>
          <p:cNvPr id="10" name="Bent Arrow 9"/>
          <p:cNvSpPr/>
          <p:nvPr/>
        </p:nvSpPr>
        <p:spPr>
          <a:xfrm>
            <a:off x="1066800" y="990600"/>
            <a:ext cx="1524000" cy="1143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Bent-Up Arrow 11"/>
          <p:cNvSpPr/>
          <p:nvPr/>
        </p:nvSpPr>
        <p:spPr>
          <a:xfrm rot="5400000">
            <a:off x="1143000" y="3886200"/>
            <a:ext cx="1447800" cy="160020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35442"/>
              </p:ext>
            </p:extLst>
          </p:nvPr>
        </p:nvGraphicFramePr>
        <p:xfrm>
          <a:off x="3581400" y="152400"/>
          <a:ext cx="4999037" cy="64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1400" y="152400"/>
                        <a:ext cx="4999037" cy="64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355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297180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12800" u="sng" dirty="0" smtClean="0">
                <a:solidFill>
                  <a:schemeClr val="bg1"/>
                </a:solidFill>
              </a:rPr>
              <a:t>Code of Conduct Highlights</a:t>
            </a:r>
            <a:r>
              <a:rPr lang="en-US" sz="12800" dirty="0" smtClean="0">
                <a:solidFill>
                  <a:schemeClr val="bg1"/>
                </a:solidFill>
              </a:rPr>
              <a:t>:</a:t>
            </a:r>
            <a:br>
              <a:rPr lang="en-US" sz="12800" dirty="0" smtClean="0">
                <a:solidFill>
                  <a:schemeClr val="bg1"/>
                </a:solidFill>
              </a:rPr>
            </a:br>
            <a:endParaRPr lang="en-US" sz="12800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The Dignity for All Students Act (DASA) seeks to provide the State’s public elementary and secondary school students with a safe and supportive environment free from discrimination, intimidation, taunting, harassment, and bullying on school property, a school bus, and/or at a school function.  (Inside front cover)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Attendance (pages 8 - 12)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Discipline Policies and Procedures (pages 17 -24)</a:t>
            </a:r>
            <a:br>
              <a:rPr lang="en-US" sz="11200" dirty="0" smtClean="0">
                <a:solidFill>
                  <a:schemeClr val="bg1"/>
                </a:solidFill>
              </a:rPr>
            </a:br>
            <a:endParaRPr lang="en-US" sz="11200" dirty="0" smtClean="0">
              <a:solidFill>
                <a:schemeClr val="bg1"/>
              </a:solidFill>
            </a:endParaRPr>
          </a:p>
          <a:p>
            <a:pPr lvl="1"/>
            <a:r>
              <a:rPr lang="en-US" sz="11200" dirty="0" smtClean="0">
                <a:solidFill>
                  <a:schemeClr val="bg1"/>
                </a:solidFill>
              </a:rPr>
              <a:t>Plagiarism (pages 28 &amp; 29)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5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extBox 1143"/>
          <p:cNvSpPr txBox="1"/>
          <p:nvPr/>
        </p:nvSpPr>
        <p:spPr>
          <a:xfrm>
            <a:off x="-15551" y="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3"/>
              </a:rPr>
              <a:t>Planner Page 5</a:t>
            </a:r>
            <a:endParaRPr lang="en-US" sz="3200" dirty="0"/>
          </a:p>
        </p:txBody>
      </p:sp>
      <p:cxnSp>
        <p:nvCxnSpPr>
          <p:cNvPr id="4097" name="Straight Arrow Connector 4096"/>
          <p:cNvCxnSpPr/>
          <p:nvPr/>
        </p:nvCxnSpPr>
        <p:spPr>
          <a:xfrm>
            <a:off x="1371600" y="328202"/>
            <a:ext cx="1005840" cy="375791"/>
          </a:xfrm>
          <a:prstGeom prst="straightConnector1">
            <a:avLst/>
          </a:prstGeom>
          <a:ln w="5715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735296"/>
              </p:ext>
            </p:extLst>
          </p:nvPr>
        </p:nvGraphicFramePr>
        <p:xfrm>
          <a:off x="3200400" y="152400"/>
          <a:ext cx="5029200" cy="650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Acrobat Document" r:id="rId4" imgW="5829300" imgH="7543800" progId="AcroExch.Document.7">
                  <p:embed/>
                </p:oleObj>
              </mc:Choice>
              <mc:Fallback>
                <p:oleObj name="Acrobat Document" r:id="rId4" imgW="5829300" imgH="754380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0400" y="152400"/>
                        <a:ext cx="5029200" cy="650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318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0" y="0"/>
            <a:ext cx="3124200" cy="1143000"/>
          </a:xfrm>
        </p:spPr>
        <p:txBody>
          <a:bodyPr/>
          <a:lstStyle/>
          <a:p>
            <a:r>
              <a:rPr lang="en-US" dirty="0" smtClean="0"/>
              <a:t>CCR Labs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2" y="1295400"/>
            <a:ext cx="4261757" cy="2895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2642" y="4724400"/>
            <a:ext cx="8899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/>
              <a:t>College &amp; Career Readiness Lab</a:t>
            </a:r>
            <a:endParaRPr lang="en-US" sz="3200" dirty="0"/>
          </a:p>
          <a:p>
            <a:pPr algn="ctr"/>
            <a:r>
              <a:rPr lang="en-US" sz="3200" b="1" i="1" dirty="0"/>
              <a:t>All work completed all of the time.</a:t>
            </a:r>
            <a:endParaRPr lang="en-US" sz="3200" dirty="0"/>
          </a:p>
          <a:p>
            <a:pPr algn="ctr"/>
            <a:r>
              <a:rPr lang="en-US" sz="3200" b="1" i="1" dirty="0"/>
              <a:t>All students prepared for work or college</a:t>
            </a:r>
            <a:r>
              <a:rPr lang="en-US" b="1" i="1" dirty="0"/>
              <a:t>.</a:t>
            </a:r>
            <a:endParaRPr lang="en-US" dirty="0"/>
          </a:p>
        </p:txBody>
      </p:sp>
      <p:pic>
        <p:nvPicPr>
          <p:cNvPr id="4098" name="Picture 2" descr="C:\Users\BDerfel\AppData\Local\Microsoft\Windows\Temporary Internet Files\Content.IE5\T49CY2MX\MC9000569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85800"/>
            <a:ext cx="1889760" cy="290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6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7038"/>
            <a:ext cx="6248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CCR Labs – Opportunity is knocking at your door!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9" y="5105400"/>
            <a:ext cx="2362200" cy="15955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8661" y="2209800"/>
            <a:ext cx="88998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These labs will be co-taught by two or more </a:t>
            </a:r>
            <a:r>
              <a:rPr lang="en-US" sz="2800" dirty="0" smtClean="0"/>
              <a:t>teachers who </a:t>
            </a:r>
            <a:r>
              <a:rPr lang="en-US" sz="2800" dirty="0"/>
              <a:t>will </a:t>
            </a:r>
            <a:r>
              <a:rPr lang="en-US" sz="2800" dirty="0" smtClean="0"/>
              <a:t>provide </a:t>
            </a:r>
            <a:r>
              <a:rPr lang="en-US" sz="2800" dirty="0"/>
              <a:t>students with direct </a:t>
            </a:r>
            <a:r>
              <a:rPr lang="en-US" sz="2800" dirty="0" smtClean="0"/>
              <a:t>support </a:t>
            </a:r>
            <a:r>
              <a:rPr lang="en-US" sz="2800" dirty="0"/>
              <a:t>in completing </a:t>
            </a:r>
            <a:r>
              <a:rPr lang="en-US" sz="2800" dirty="0" smtClean="0"/>
              <a:t>work</a:t>
            </a:r>
            <a:r>
              <a:rPr lang="en-US" sz="2800" dirty="0"/>
              <a:t>, studying for upcoming assessments, conducting research, completing projects, </a:t>
            </a:r>
            <a:r>
              <a:rPr lang="en-US" sz="2800" dirty="0" smtClean="0"/>
              <a:t>preparing presentation, and </a:t>
            </a:r>
            <a:r>
              <a:rPr lang="en-US" sz="2800" dirty="0"/>
              <a:t>utilizing multiple online resources for Regents prep, SAT practice, and </a:t>
            </a:r>
            <a:r>
              <a:rPr lang="en-US" sz="2800" dirty="0" smtClean="0"/>
              <a:t>career-related enrichment </a:t>
            </a:r>
            <a:r>
              <a:rPr lang="en-US" sz="2800" dirty="0"/>
              <a:t>opportunities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4098" name="Picture 2" descr="C:\Users\BDerfel\AppData\Local\Microsoft\Windows\Temporary Internet Files\Content.IE5\T49CY2MX\MC9000569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03475"/>
            <a:ext cx="104013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46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7261" y="4559434"/>
            <a:ext cx="84789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Mr. Pawlewicz –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O</a:t>
            </a:r>
            <a:r>
              <a:rPr lang="en-US" sz="3600" dirty="0" smtClean="0">
                <a:solidFill>
                  <a:schemeClr val="bg1"/>
                </a:solidFill>
              </a:rPr>
              <a:t>ur students’ strongest advocate and  reality check.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227" y="815941"/>
            <a:ext cx="80227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</a:rPr>
              <a:t>Important </a:t>
            </a:r>
            <a:r>
              <a:rPr lang="en-US" sz="3200" u="sng" dirty="0">
                <a:solidFill>
                  <a:schemeClr val="bg1"/>
                </a:solidFill>
              </a:rPr>
              <a:t> </a:t>
            </a:r>
            <a:r>
              <a:rPr lang="en-US" sz="3200" u="sng" dirty="0" smtClean="0">
                <a:solidFill>
                  <a:schemeClr val="bg1"/>
                </a:solidFill>
              </a:rPr>
              <a:t>details: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Attendance Benchmarks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Eligibility Forms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err="1" smtClean="0">
                <a:solidFill>
                  <a:schemeClr val="bg1"/>
                </a:solidFill>
              </a:rPr>
              <a:t>Schooltool</a:t>
            </a:r>
            <a:r>
              <a:rPr lang="en-US" sz="3200" dirty="0" smtClean="0">
                <a:solidFill>
                  <a:schemeClr val="bg1"/>
                </a:solidFill>
              </a:rPr>
              <a:t> and teacher </a:t>
            </a:r>
            <a:r>
              <a:rPr lang="en-US" sz="3200" dirty="0">
                <a:solidFill>
                  <a:schemeClr val="bg1"/>
                </a:solidFill>
              </a:rPr>
              <a:t>g</a:t>
            </a:r>
            <a:r>
              <a:rPr lang="en-US" sz="3200" dirty="0" smtClean="0">
                <a:solidFill>
                  <a:schemeClr val="bg1"/>
                </a:solidFill>
              </a:rPr>
              <a:t>rading </a:t>
            </a:r>
            <a:r>
              <a:rPr lang="en-US" sz="3200" dirty="0" smtClean="0">
                <a:solidFill>
                  <a:schemeClr val="bg1"/>
                </a:solidFill>
              </a:rPr>
              <a:t>practices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PTA </a:t>
            </a:r>
            <a:r>
              <a:rPr lang="en-US" sz="3200" smtClean="0">
                <a:solidFill>
                  <a:schemeClr val="bg1"/>
                </a:solidFill>
              </a:rPr>
              <a:t>Refreshments tonight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70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1232" y="0"/>
            <a:ext cx="8001000" cy="7619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Newfield High School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9" y="807719"/>
            <a:ext cx="6440424" cy="471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039" y="5904131"/>
            <a:ext cx="8654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What are your hopes and dreams for 2012 – 2013?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3807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Welcoming our 9</a:t>
            </a:r>
            <a:r>
              <a:rPr lang="en-US" baseline="30000" dirty="0" smtClean="0"/>
              <a:t>th</a:t>
            </a:r>
            <a:r>
              <a:rPr lang="en-US" dirty="0" smtClean="0"/>
              <a:t> graders -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218337"/>
            <a:ext cx="7581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We have high expectations for their success!</a:t>
            </a:r>
            <a:endParaRPr lang="en-US" sz="3200" dirty="0"/>
          </a:p>
        </p:txBody>
      </p:sp>
      <p:pic>
        <p:nvPicPr>
          <p:cNvPr id="4099" name="Picture 3" descr="C:\Users\BDerfel\AppData\Local\Microsoft\Windows\Temporary Internet Files\Content.IE5\8Y03H098\MP90042256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6" y="1901821"/>
            <a:ext cx="6979794" cy="465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37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"/>
            <a:ext cx="3886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Vision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2590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We are Newfield:</a:t>
            </a:r>
          </a:p>
          <a:p>
            <a:pPr marL="0" indent="0" algn="ctr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onscious,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onsistent,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ommitted to what is best for our </a:t>
            </a:r>
            <a:r>
              <a:rPr lang="en-US" sz="4400" b="1" dirty="0" smtClean="0">
                <a:solidFill>
                  <a:schemeClr val="bg1"/>
                </a:solidFill>
              </a:rPr>
              <a:t>C</a:t>
            </a:r>
            <a:r>
              <a:rPr lang="en-US" sz="4400" dirty="0" smtClean="0">
                <a:solidFill>
                  <a:schemeClr val="bg1"/>
                </a:solidFill>
              </a:rPr>
              <a:t>ommunity.</a:t>
            </a:r>
            <a:endParaRPr lang="en-US" sz="4400" dirty="0"/>
          </a:p>
        </p:txBody>
      </p:sp>
      <p:pic>
        <p:nvPicPr>
          <p:cNvPr id="3074" name="Picture 2" descr="C:\Users\BDerfel\AppData\Local\Microsoft\Windows\Temporary Internet Files\Content.IE5\861RNFDZ\MC90004787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867" y="193675"/>
            <a:ext cx="1568450" cy="12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BDerfel\AppData\Local\Microsoft\Windows\Temporary Internet Files\Content.IE5\T55Q71S3\MC90043473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2438"/>
            <a:ext cx="7620000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1981200" cy="334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76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90600" y="1965961"/>
            <a:ext cx="7010400" cy="26670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smtClean="0"/>
              <a:t>Responsibility for our Work and Actions</a:t>
            </a:r>
            <a:endParaRPr lang="en-US" sz="2600" dirty="0"/>
          </a:p>
          <a:p>
            <a:pPr algn="ctr"/>
            <a:r>
              <a:rPr lang="en-US" sz="2600" i="1" dirty="0"/>
              <a:t>s</a:t>
            </a:r>
            <a:r>
              <a:rPr lang="en-US" sz="2600" i="1" dirty="0" smtClean="0"/>
              <a:t>tudents, staff, families, community</a:t>
            </a:r>
            <a:endParaRPr lang="en-US" sz="2600" i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399" y="45400"/>
            <a:ext cx="2910977" cy="193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BDerfel\AppData\Local\Microsoft\Windows\Temporary Internet Files\Content.IE5\BQ7ZZEX2\MP90044648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52625"/>
            <a:ext cx="2667000" cy="177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BDerfel\AppData\Local\Microsoft\Windows\Temporary Internet Files\Content.IE5\BQ7ZZEX2\MC90004508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663" y="4991334"/>
            <a:ext cx="2501554" cy="159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946" y="5158219"/>
            <a:ext cx="2393882" cy="116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6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2"/>
          </p:cNvPr>
          <p:cNvSpPr/>
          <p:nvPr/>
        </p:nvSpPr>
        <p:spPr>
          <a:xfrm>
            <a:off x="3276600" y="1524000"/>
            <a:ext cx="3284982" cy="21442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Aesthetics</a:t>
            </a:r>
            <a:endParaRPr lang="en-US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916124" y="4169688"/>
            <a:ext cx="722787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What does it look like, sound like, and feel like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in our cafeteria?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front of our school?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 our hallways?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our classrooms?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</a:t>
            </a:r>
            <a:r>
              <a:rPr lang="en-US" sz="2800" dirty="0" smtClean="0">
                <a:solidFill>
                  <a:schemeClr val="bg1"/>
                </a:solidFill>
              </a:rPr>
              <a:t>n our work?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29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2"/>
          </p:cNvPr>
          <p:cNvSpPr/>
          <p:nvPr/>
        </p:nvSpPr>
        <p:spPr>
          <a:xfrm>
            <a:off x="5154904" y="199053"/>
            <a:ext cx="3480816" cy="2362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Service</a:t>
            </a:r>
            <a:endParaRPr lang="en-US" sz="3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93519" y="2589846"/>
            <a:ext cx="7414209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</a:rPr>
              <a:t>For example</a:t>
            </a:r>
            <a:r>
              <a:rPr lang="en-US" sz="3200" dirty="0" smtClean="0">
                <a:solidFill>
                  <a:schemeClr val="bg1"/>
                </a:solidFill>
              </a:rPr>
              <a:t>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Working to eliminate hunger in Newfield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Tutoring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NHS</a:t>
            </a:r>
            <a:endParaRPr lang="en-US" sz="3200" dirty="0">
              <a:solidFill>
                <a:schemeClr val="bg1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Volunteering as a fire-fighter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Composting in the lunch room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Picking up trash when you see it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Interact Club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4"/>
          </p:cNvPr>
          <p:cNvSpPr/>
          <p:nvPr/>
        </p:nvSpPr>
        <p:spPr>
          <a:xfrm>
            <a:off x="5431536" y="152400"/>
            <a:ext cx="3462528" cy="252069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Motivation</a:t>
            </a:r>
            <a:endParaRPr lang="en-US" sz="3200" i="1" dirty="0"/>
          </a:p>
        </p:txBody>
      </p:sp>
      <p:sp>
        <p:nvSpPr>
          <p:cNvPr id="8" name="Rectangle 7"/>
          <p:cNvSpPr/>
          <p:nvPr/>
        </p:nvSpPr>
        <p:spPr>
          <a:xfrm>
            <a:off x="91440" y="15240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We are Newfield: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onscious,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onsistent,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ommitted to what’s best for our </a:t>
            </a:r>
            <a:r>
              <a:rPr lang="en-US" sz="2800" b="1" dirty="0" smtClean="0">
                <a:solidFill>
                  <a:srgbClr val="002060"/>
                </a:solidFill>
              </a:rPr>
              <a:t>c</a:t>
            </a:r>
            <a:r>
              <a:rPr lang="en-US" sz="2800" dirty="0" smtClean="0">
                <a:solidFill>
                  <a:srgbClr val="002060"/>
                </a:solidFill>
              </a:rPr>
              <a:t>ommunity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9" name="Apple Think Different Ad - Widescreen optimized. Best res you'll find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0" y="32004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1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41509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388</Words>
  <Application>Microsoft Office PowerPoint</Application>
  <PresentationFormat>On-screen Show (4:3)</PresentationFormat>
  <Paragraphs>58</Paragraphs>
  <Slides>17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Acrobat Document</vt:lpstr>
      <vt:lpstr>The Home/School Relationship</vt:lpstr>
      <vt:lpstr>Newfield High School</vt:lpstr>
      <vt:lpstr>Welcoming our 9th graders -</vt:lpstr>
      <vt:lpstr>Our 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CCR Labs</vt:lpstr>
      <vt:lpstr>CCR Labs – Opportunity is knocking at your door!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Newfield High School 2011 - 2012</dc:title>
  <dc:creator>BDerfel</dc:creator>
  <cp:lastModifiedBy>BDerfel</cp:lastModifiedBy>
  <cp:revision>94</cp:revision>
  <dcterms:created xsi:type="dcterms:W3CDTF">2011-08-29T18:26:54Z</dcterms:created>
  <dcterms:modified xsi:type="dcterms:W3CDTF">2012-09-19T17:40:41Z</dcterms:modified>
</cp:coreProperties>
</file>