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9"/>
  </p:notesMasterIdLst>
  <p:sldIdLst>
    <p:sldId id="290" r:id="rId2"/>
    <p:sldId id="299" r:id="rId3"/>
    <p:sldId id="306" r:id="rId4"/>
    <p:sldId id="303" r:id="rId5"/>
    <p:sldId id="302" r:id="rId6"/>
    <p:sldId id="295" r:id="rId7"/>
    <p:sldId id="30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216" y="-96"/>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6/7/2014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3</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4</a:t>
            </a:fld>
            <a:endParaRPr lang="en-US"/>
          </a:p>
        </p:txBody>
      </p:sp>
    </p:spTree>
    <p:extLst>
      <p:ext uri="{BB962C8B-B14F-4D97-AF65-F5344CB8AC3E}">
        <p14:creationId xmlns:p14="http://schemas.microsoft.com/office/powerpoint/2010/main" val="1153624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5</a:t>
            </a:fld>
            <a:endParaRPr lang="en-US"/>
          </a:p>
        </p:txBody>
      </p:sp>
    </p:spTree>
    <p:extLst>
      <p:ext uri="{BB962C8B-B14F-4D97-AF65-F5344CB8AC3E}">
        <p14:creationId xmlns:p14="http://schemas.microsoft.com/office/powerpoint/2010/main" val="115362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115F8BD-F409-4CAB-B840-81A39AEEC6FE}" type="datetimeFigureOut">
              <a:rPr lang="en-US" smtClean="0"/>
              <a:pPr/>
              <a:t>6/7/2014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0D26A31-87AA-4AD1-B0D5-ACDD782F467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6/7/2014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6/7/2014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6/7/2014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6/7/2014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0D26A31-87AA-4AD1-B0D5-ACDD782F46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6/7/2014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15F8BD-F409-4CAB-B840-81A39AEEC6FE}" type="datetimeFigureOut">
              <a:rPr lang="en-US" smtClean="0"/>
              <a:pPr/>
              <a:t>6/7/2014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15F8BD-F409-4CAB-B840-81A39AEEC6FE}" type="datetimeFigureOut">
              <a:rPr lang="en-US" smtClean="0"/>
              <a:pPr/>
              <a:t>6/7/2014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6/7/2014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6/7/2014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6/7/2014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115F8BD-F409-4CAB-B840-81A39AEEC6FE}" type="datetimeFigureOut">
              <a:rPr lang="en-US" smtClean="0"/>
              <a:pPr/>
              <a:t>6/7/2014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0D26A31-87AA-4AD1-B0D5-ACDD782F46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June 2</a:t>
            </a:r>
            <a:r>
              <a:rPr lang="en-US" sz="3200" baseline="30000" dirty="0" smtClean="0">
                <a:solidFill>
                  <a:srgbClr val="006600"/>
                </a:solidFill>
              </a:rPr>
              <a:t>nd</a:t>
            </a:r>
            <a:r>
              <a:rPr lang="en-US" sz="3200" dirty="0" smtClean="0">
                <a:solidFill>
                  <a:srgbClr val="006600"/>
                </a:solidFill>
              </a:rPr>
              <a:t> – June 6th</a:t>
            </a:r>
            <a:endParaRPr lang="en-US" sz="3200" dirty="0">
              <a:solidFill>
                <a:srgbClr val="0066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3704" y="1676400"/>
            <a:ext cx="2413001"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43599" y="5036695"/>
            <a:ext cx="8915400" cy="461665"/>
          </a:xfrm>
          <a:prstGeom prst="rect">
            <a:avLst/>
          </a:prstGeom>
        </p:spPr>
        <p:txBody>
          <a:bodyPr wrap="square">
            <a:spAutoFit/>
          </a:bodyPr>
          <a:lstStyle/>
          <a:p>
            <a:pPr algn="ctr"/>
            <a:r>
              <a:rPr lang="en-US" sz="2400" dirty="0" err="1"/>
              <a:t>Medgar</a:t>
            </a:r>
            <a:r>
              <a:rPr lang="en-US" sz="2400" dirty="0"/>
              <a:t> </a:t>
            </a:r>
            <a:r>
              <a:rPr lang="en-US" sz="2400" dirty="0" err="1" smtClean="0"/>
              <a:t>Evars</a:t>
            </a:r>
            <a:r>
              <a:rPr lang="en-US" sz="2400" dirty="0" smtClean="0"/>
              <a:t> - Mississippi's </a:t>
            </a:r>
            <a:r>
              <a:rPr lang="en-US" sz="2400" dirty="0"/>
              <a:t>NAACP field </a:t>
            </a:r>
            <a:r>
              <a:rPr lang="en-US" sz="2400" dirty="0" smtClean="0"/>
              <a:t>secretary; 1963</a:t>
            </a:r>
            <a:endParaRPr lang="en-US" sz="2400" dirty="0"/>
          </a:p>
        </p:txBody>
      </p:sp>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400" advClick="0" advTm="8000">
        <p14:ripple/>
      </p:transition>
    </mc:Choice>
    <mc:Fallback xmlns="">
      <p:transition spd="slow" advClick="0" advTm="8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509" y="1752600"/>
            <a:ext cx="7991746" cy="584775"/>
          </a:xfrm>
          <a:prstGeom prst="rect">
            <a:avLst/>
          </a:prstGeom>
        </p:spPr>
        <p:txBody>
          <a:bodyPr wrap="square">
            <a:spAutoFit/>
          </a:bodyPr>
          <a:lstStyle/>
          <a:p>
            <a:r>
              <a:rPr lang="en-US" sz="3200" dirty="0" smtClean="0">
                <a:solidFill>
                  <a:srgbClr val="006600"/>
                </a:solidFill>
              </a:rPr>
              <a:t>			</a:t>
            </a:r>
            <a:endParaRPr lang="en-US" sz="2400" dirty="0">
              <a:solidFill>
                <a:srgbClr val="006600"/>
              </a:solidFill>
            </a:endParaRPr>
          </a:p>
        </p:txBody>
      </p:sp>
      <p:pic>
        <p:nvPicPr>
          <p:cNvPr id="2" name="Picture 2" descr="C:\Users\BDerfel\AppData\Local\Microsoft\Windows\Temporary Internet Files\Content.IE5\VCI9RQKJ\MC90022882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52401"/>
            <a:ext cx="1447799" cy="113969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BDerfel\AppData\Local\Microsoft\Windows\Temporary Internet Files\Content.IE5\BKP02BCE\MC90043438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622" y="45682"/>
            <a:ext cx="790713" cy="124641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55809" y="2667000"/>
            <a:ext cx="8140433" cy="3539430"/>
          </a:xfrm>
          <a:prstGeom prst="rect">
            <a:avLst/>
          </a:prstGeom>
        </p:spPr>
        <p:txBody>
          <a:bodyPr wrap="square">
            <a:spAutoFit/>
          </a:bodyPr>
          <a:lstStyle/>
          <a:p>
            <a:r>
              <a:rPr lang="en-US" sz="3200" dirty="0" smtClean="0">
                <a:solidFill>
                  <a:srgbClr val="006600"/>
                </a:solidFill>
              </a:rPr>
              <a:t>“… We </a:t>
            </a:r>
            <a:r>
              <a:rPr lang="en-US" sz="3200" dirty="0">
                <a:solidFill>
                  <a:srgbClr val="006600"/>
                </a:solidFill>
              </a:rPr>
              <a:t>who engage in nonviolent direct action are not the creators of tension. We merely bring to the surface the hidden tension that is already alive. We bring it out in the open, where it can be seen and dealt </a:t>
            </a:r>
            <a:r>
              <a:rPr lang="en-US" sz="3200" dirty="0" smtClean="0">
                <a:solidFill>
                  <a:srgbClr val="006600"/>
                </a:solidFill>
              </a:rPr>
              <a:t>with…”</a:t>
            </a:r>
          </a:p>
          <a:p>
            <a:r>
              <a:rPr lang="en-US" sz="3200" dirty="0" smtClean="0">
                <a:solidFill>
                  <a:srgbClr val="006600"/>
                </a:solidFill>
              </a:rPr>
              <a:t>		       (</a:t>
            </a:r>
            <a:r>
              <a:rPr lang="en-US" sz="3200" dirty="0">
                <a:solidFill>
                  <a:srgbClr val="006600"/>
                </a:solidFill>
              </a:rPr>
              <a:t>Martin Luther King, Jr. </a:t>
            </a:r>
            <a:r>
              <a:rPr lang="en-US" sz="3200" dirty="0" smtClean="0">
                <a:solidFill>
                  <a:srgbClr val="006600"/>
                </a:solidFill>
              </a:rPr>
              <a:t>1963</a:t>
            </a:r>
            <a:r>
              <a:rPr lang="en-US" sz="3200" dirty="0">
                <a:solidFill>
                  <a:srgbClr val="006600"/>
                </a:solidFill>
              </a:rPr>
              <a:t>)</a:t>
            </a:r>
            <a:endParaRPr lang="en-US" sz="3200" dirty="0" smtClean="0">
              <a:solidFill>
                <a:srgbClr val="006600"/>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6626" y="173716"/>
            <a:ext cx="3278798" cy="2254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0746415"/>
      </p:ext>
    </p:extLst>
  </p:cSld>
  <p:clrMapOvr>
    <a:masterClrMapping/>
  </p:clrMapOvr>
  <mc:AlternateContent xmlns:mc="http://schemas.openxmlformats.org/markup-compatibility/2006" xmlns:p14="http://schemas.microsoft.com/office/powerpoint/2010/main">
    <mc:Choice Requires="p14">
      <p:transition spd="slow" p14:dur="1200" advClick="0" advTm="11000">
        <p:dissolve/>
      </p:transition>
    </mc:Choice>
    <mc:Fallback xmlns="">
      <p:transition spd="slow" advClick="0" advTm="1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par>
                          <p:cTn id="15" fill="hold">
                            <p:stCondLst>
                              <p:cond delay="3000"/>
                            </p:stCondLst>
                            <p:childTnLst>
                              <p:par>
                                <p:cTn id="16" presetID="26"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80">
                                          <p:stCondLst>
                                            <p:cond delay="0"/>
                                          </p:stCondLst>
                                        </p:cTn>
                                        <p:tgtEl>
                                          <p:spTgt spid="3"/>
                                        </p:tgtEl>
                                      </p:cBhvr>
                                    </p:animEffect>
                                    <p:anim calcmode="lin" valueType="num">
                                      <p:cBhvr>
                                        <p:cTn id="19"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4" dur="26">
                                          <p:stCondLst>
                                            <p:cond delay="650"/>
                                          </p:stCondLst>
                                        </p:cTn>
                                        <p:tgtEl>
                                          <p:spTgt spid="3"/>
                                        </p:tgtEl>
                                      </p:cBhvr>
                                      <p:to x="100000" y="60000"/>
                                    </p:animScale>
                                    <p:animScale>
                                      <p:cBhvr>
                                        <p:cTn id="25" dur="166" decel="50000">
                                          <p:stCondLst>
                                            <p:cond delay="676"/>
                                          </p:stCondLst>
                                        </p:cTn>
                                        <p:tgtEl>
                                          <p:spTgt spid="3"/>
                                        </p:tgtEl>
                                      </p:cBhvr>
                                      <p:to x="100000" y="100000"/>
                                    </p:animScale>
                                    <p:animScale>
                                      <p:cBhvr>
                                        <p:cTn id="26" dur="26">
                                          <p:stCondLst>
                                            <p:cond delay="1312"/>
                                          </p:stCondLst>
                                        </p:cTn>
                                        <p:tgtEl>
                                          <p:spTgt spid="3"/>
                                        </p:tgtEl>
                                      </p:cBhvr>
                                      <p:to x="100000" y="80000"/>
                                    </p:animScale>
                                    <p:animScale>
                                      <p:cBhvr>
                                        <p:cTn id="27" dur="166" decel="50000">
                                          <p:stCondLst>
                                            <p:cond delay="1338"/>
                                          </p:stCondLst>
                                        </p:cTn>
                                        <p:tgtEl>
                                          <p:spTgt spid="3"/>
                                        </p:tgtEl>
                                      </p:cBhvr>
                                      <p:to x="100000" y="100000"/>
                                    </p:animScale>
                                    <p:animScale>
                                      <p:cBhvr>
                                        <p:cTn id="28" dur="26">
                                          <p:stCondLst>
                                            <p:cond delay="1642"/>
                                          </p:stCondLst>
                                        </p:cTn>
                                        <p:tgtEl>
                                          <p:spTgt spid="3"/>
                                        </p:tgtEl>
                                      </p:cBhvr>
                                      <p:to x="100000" y="90000"/>
                                    </p:animScale>
                                    <p:animScale>
                                      <p:cBhvr>
                                        <p:cTn id="29" dur="166" decel="50000">
                                          <p:stCondLst>
                                            <p:cond delay="1668"/>
                                          </p:stCondLst>
                                        </p:cTn>
                                        <p:tgtEl>
                                          <p:spTgt spid="3"/>
                                        </p:tgtEl>
                                      </p:cBhvr>
                                      <p:to x="100000" y="100000"/>
                                    </p:animScale>
                                    <p:animScale>
                                      <p:cBhvr>
                                        <p:cTn id="30" dur="26">
                                          <p:stCondLst>
                                            <p:cond delay="1808"/>
                                          </p:stCondLst>
                                        </p:cTn>
                                        <p:tgtEl>
                                          <p:spTgt spid="3"/>
                                        </p:tgtEl>
                                      </p:cBhvr>
                                      <p:to x="100000" y="95000"/>
                                    </p:animScale>
                                    <p:animScale>
                                      <p:cBhvr>
                                        <p:cTn id="31"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BDerfel\AppData\Local\Microsoft\Windows\Temporary Internet Files\Content.IE5\VCI9RQKJ\MP90038468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2295" y="363183"/>
            <a:ext cx="253339" cy="51149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0312" y="152400"/>
            <a:ext cx="5043488" cy="6631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460791"/>
      </p:ext>
    </p:extLst>
  </p:cSld>
  <p:clrMapOvr>
    <a:masterClrMapping/>
  </p:clrMapOvr>
  <p:transition spd="slow" advClick="0" advTm="8000">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797" y="2743199"/>
            <a:ext cx="4572000" cy="3108543"/>
          </a:xfrm>
          <a:prstGeom prst="rect">
            <a:avLst/>
          </a:prstGeom>
        </p:spPr>
        <p:txBody>
          <a:bodyPr>
            <a:spAutoFit/>
          </a:bodyPr>
          <a:lstStyle/>
          <a:p>
            <a:pPr marL="457200" indent="-457200">
              <a:buFont typeface="Arial" panose="020B0604020202020204" pitchFamily="34" charset="0"/>
              <a:buChar char="•"/>
            </a:pPr>
            <a:r>
              <a:rPr lang="en-US" sz="2800" dirty="0" smtClean="0">
                <a:solidFill>
                  <a:srgbClr val="006600"/>
                </a:solidFill>
              </a:rPr>
              <a:t>Finish </a:t>
            </a:r>
            <a:r>
              <a:rPr lang="en-US" sz="2800" dirty="0">
                <a:solidFill>
                  <a:srgbClr val="006600"/>
                </a:solidFill>
              </a:rPr>
              <a:t>strong!</a:t>
            </a:r>
          </a:p>
          <a:p>
            <a:pPr marL="457200" lvl="0" indent="-457200">
              <a:buFont typeface="Arial" panose="020B0604020202020204" pitchFamily="34" charset="0"/>
              <a:buChar char="•"/>
            </a:pPr>
            <a:r>
              <a:rPr lang="en-US" sz="2800" dirty="0">
                <a:solidFill>
                  <a:srgbClr val="006600"/>
                </a:solidFill>
              </a:rPr>
              <a:t>Do your </a:t>
            </a:r>
            <a:r>
              <a:rPr lang="en-US" sz="2800" dirty="0" smtClean="0">
                <a:solidFill>
                  <a:srgbClr val="006600"/>
                </a:solidFill>
              </a:rPr>
              <a:t>homework.</a:t>
            </a:r>
            <a:endParaRPr lang="en-US" sz="2800" dirty="0">
              <a:solidFill>
                <a:srgbClr val="006600"/>
              </a:solidFill>
            </a:endParaRPr>
          </a:p>
          <a:p>
            <a:pPr marL="457200" lvl="0" indent="-457200">
              <a:buFont typeface="Arial" panose="020B0604020202020204" pitchFamily="34" charset="0"/>
              <a:buChar char="•"/>
            </a:pPr>
            <a:r>
              <a:rPr lang="en-US" sz="2800" dirty="0" smtClean="0">
                <a:solidFill>
                  <a:srgbClr val="006600"/>
                </a:solidFill>
              </a:rPr>
              <a:t>Have a positive attitude.</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Participate in </a:t>
            </a:r>
            <a:r>
              <a:rPr lang="en-US" sz="2800" dirty="0" smtClean="0">
                <a:solidFill>
                  <a:srgbClr val="006600"/>
                </a:solidFill>
              </a:rPr>
              <a:t>class.</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Study for </a:t>
            </a:r>
            <a:r>
              <a:rPr lang="en-US" sz="2800" dirty="0" smtClean="0">
                <a:solidFill>
                  <a:srgbClr val="006600"/>
                </a:solidFill>
              </a:rPr>
              <a:t>tests.</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Seek extra </a:t>
            </a:r>
            <a:r>
              <a:rPr lang="en-US" sz="2800" dirty="0" smtClean="0">
                <a:solidFill>
                  <a:srgbClr val="006600"/>
                </a:solidFill>
              </a:rPr>
              <a:t>help.</a:t>
            </a:r>
            <a:endParaRPr lang="en-US" sz="2800" dirty="0">
              <a:solidFill>
                <a:srgbClr val="006600"/>
              </a:solidFill>
            </a:endParaRPr>
          </a:p>
          <a:p>
            <a:pPr marL="457200" lvl="0" indent="-457200">
              <a:buFont typeface="Arial" panose="020B0604020202020204" pitchFamily="34" charset="0"/>
              <a:buChar char="•"/>
            </a:pPr>
            <a:r>
              <a:rPr lang="en-US" sz="2800" dirty="0">
                <a:solidFill>
                  <a:srgbClr val="006600"/>
                </a:solidFill>
              </a:rPr>
              <a:t>Prepare for </a:t>
            </a:r>
            <a:r>
              <a:rPr lang="en-US" sz="2800" dirty="0" smtClean="0">
                <a:solidFill>
                  <a:srgbClr val="006600"/>
                </a:solidFill>
              </a:rPr>
              <a:t>finals.</a:t>
            </a:r>
            <a:endParaRPr lang="en-US" sz="2800" dirty="0">
              <a:solidFill>
                <a:srgbClr val="006600"/>
              </a:solidFill>
            </a:endParaRPr>
          </a:p>
        </p:txBody>
      </p:sp>
      <p:sp>
        <p:nvSpPr>
          <p:cNvPr id="3" name="Rectangle 2"/>
          <p:cNvSpPr/>
          <p:nvPr/>
        </p:nvSpPr>
        <p:spPr>
          <a:xfrm>
            <a:off x="2133600" y="457200"/>
            <a:ext cx="4487126" cy="923330"/>
          </a:xfrm>
          <a:prstGeom prst="rect">
            <a:avLst/>
          </a:prstGeom>
        </p:spPr>
        <p:txBody>
          <a:bodyPr wrap="none">
            <a:spAutoFit/>
          </a:bodyPr>
          <a:lstStyle/>
          <a:p>
            <a:r>
              <a:rPr lang="en-US" sz="5400" dirty="0">
                <a:solidFill>
                  <a:srgbClr val="006600"/>
                </a:solidFill>
              </a:rPr>
              <a:t>Closer Award</a:t>
            </a:r>
          </a:p>
        </p:txBody>
      </p:sp>
      <p:sp>
        <p:nvSpPr>
          <p:cNvPr id="4" name="Rectangle 3"/>
          <p:cNvSpPr/>
          <p:nvPr/>
        </p:nvSpPr>
        <p:spPr>
          <a:xfrm>
            <a:off x="2463757" y="1752600"/>
            <a:ext cx="4272323" cy="707886"/>
          </a:xfrm>
          <a:prstGeom prst="rect">
            <a:avLst/>
          </a:prstGeom>
        </p:spPr>
        <p:txBody>
          <a:bodyPr wrap="none">
            <a:spAutoFit/>
          </a:bodyPr>
          <a:lstStyle/>
          <a:p>
            <a:r>
              <a:rPr lang="en-US" sz="4000" dirty="0">
                <a:solidFill>
                  <a:srgbClr val="006600"/>
                </a:solidFill>
              </a:rPr>
              <a:t>How do I earn it? </a:t>
            </a:r>
          </a:p>
        </p:txBody>
      </p:sp>
      <p:pic>
        <p:nvPicPr>
          <p:cNvPr id="2050" name="Picture 2" descr="C:\Users\BDerfel\AppData\Local\Microsoft\Windows\Temporary Internet Files\Content.IE5\VCI9RQKJ\MP90038468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2295" y="363183"/>
            <a:ext cx="253339" cy="51149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Derfel\AppData\Local\Microsoft\Windows\Temporary Internet Files\Content.IE5\BKP02BCE\MP90040103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2735" y="4297470"/>
            <a:ext cx="1950244" cy="24384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BDerfel\AppData\Local\Microsoft\Windows\Temporary Internet Files\Content.IE5\VCI9RQKJ\MP900384688[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 y="885192"/>
            <a:ext cx="1184435" cy="2391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918056"/>
      </p:ext>
    </p:extLst>
  </p:cSld>
  <p:clrMapOvr>
    <a:masterClrMapping/>
  </p:clrMapOvr>
  <p:transition spd="slow" advClick="0" advTm="8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BDerfel\Desktop\compost pos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5444"/>
            <a:ext cx="5068042" cy="6558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897438"/>
      </p:ext>
    </p:extLst>
  </p:cSld>
  <p:clrMapOvr>
    <a:masterClrMapping/>
  </p:clrMapOvr>
  <p:transition spd="slow" advClick="0" advTm="8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ppt_x"/>
                                          </p:val>
                                        </p:tav>
                                        <p:tav tm="100000">
                                          <p:val>
                                            <p:strVal val="#ppt_x"/>
                                          </p:val>
                                        </p:tav>
                                      </p:tavLst>
                                    </p:anim>
                                    <p:anim calcmode="lin" valueType="num">
                                      <p:cBhvr additive="base">
                                        <p:cTn id="8"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94818" y="19777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2" name="Rectangle 11"/>
          <p:cNvSpPr/>
          <p:nvPr/>
        </p:nvSpPr>
        <p:spPr>
          <a:xfrm>
            <a:off x="30480" y="2667000"/>
            <a:ext cx="8763000" cy="2062103"/>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Tuesday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solidFill>
                  <a:srgbClr val="006600"/>
                </a:solidFill>
              </a:rPr>
              <a:t>Algebra Regents Review in room 228</a:t>
            </a:r>
          </a:p>
          <a:p>
            <a:pPr marL="457200" lvl="0" indent="-457200">
              <a:buFont typeface="Arial" panose="020B0604020202020204" pitchFamily="34" charset="0"/>
              <a:buChar char="•"/>
            </a:pPr>
            <a:r>
              <a:rPr lang="en-US" sz="3200" dirty="0">
                <a:solidFill>
                  <a:srgbClr val="006600"/>
                </a:solidFill>
              </a:rPr>
              <a:t>Algebra 2/Trigonometry Regents Review from 3-4 in room </a:t>
            </a:r>
            <a:r>
              <a:rPr lang="en-US" sz="3200" dirty="0" smtClean="0">
                <a:solidFill>
                  <a:srgbClr val="006600"/>
                </a:solidFill>
              </a:rPr>
              <a:t>22</a:t>
            </a:r>
            <a:endParaRPr lang="en-US" sz="3200" dirty="0">
              <a:solidFill>
                <a:srgbClr val="006600"/>
              </a:solidFill>
            </a:endParaRPr>
          </a:p>
        </p:txBody>
      </p:sp>
      <p:sp>
        <p:nvSpPr>
          <p:cNvPr id="9" name="TextBox 8"/>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June 2</a:t>
            </a:r>
            <a:r>
              <a:rPr lang="en-US" sz="3200" baseline="30000" dirty="0" smtClean="0">
                <a:solidFill>
                  <a:srgbClr val="006600"/>
                </a:solidFill>
              </a:rPr>
              <a:t>nd</a:t>
            </a:r>
            <a:r>
              <a:rPr lang="en-US" sz="3200" dirty="0" smtClean="0">
                <a:solidFill>
                  <a:srgbClr val="006600"/>
                </a:solidFill>
              </a:rPr>
              <a:t> – June 6th</a:t>
            </a:r>
            <a:endParaRPr lang="en-US" sz="3200" dirty="0">
              <a:solidFill>
                <a:srgbClr val="006600"/>
              </a:solidFill>
            </a:endParaRPr>
          </a:p>
        </p:txBody>
      </p:sp>
      <p:sp>
        <p:nvSpPr>
          <p:cNvPr id="6" name="Rectangle 5"/>
          <p:cNvSpPr/>
          <p:nvPr/>
        </p:nvSpPr>
        <p:spPr>
          <a:xfrm>
            <a:off x="30480" y="1229618"/>
            <a:ext cx="8763000" cy="107721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Monday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smtClean="0">
                <a:solidFill>
                  <a:srgbClr val="006600"/>
                </a:solidFill>
              </a:rPr>
              <a:t>Upward </a:t>
            </a:r>
            <a:r>
              <a:rPr lang="en-US" sz="3200" dirty="0">
                <a:solidFill>
                  <a:srgbClr val="006600"/>
                </a:solidFill>
              </a:rPr>
              <a:t>Bound </a:t>
            </a:r>
            <a:r>
              <a:rPr lang="en-US" sz="3200" dirty="0" smtClean="0">
                <a:solidFill>
                  <a:srgbClr val="006600"/>
                </a:solidFill>
              </a:rPr>
              <a:t>Meeting</a:t>
            </a:r>
            <a:endParaRPr lang="en-US" sz="3200" dirty="0">
              <a:solidFill>
                <a:srgbClr val="006600"/>
              </a:solidFill>
            </a:endParaRPr>
          </a:p>
        </p:txBody>
      </p:sp>
    </p:spTree>
    <p:extLst>
      <p:ext uri="{BB962C8B-B14F-4D97-AF65-F5344CB8AC3E}">
        <p14:creationId xmlns:p14="http://schemas.microsoft.com/office/powerpoint/2010/main" val="372045312"/>
      </p:ext>
    </p:extLst>
  </p:cSld>
  <p:clrMapOvr>
    <a:masterClrMapping/>
  </p:clrMapOvr>
  <p:transition spd="slow" advClick="0" advTm="9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7" name="Rectangle 6"/>
          <p:cNvSpPr/>
          <p:nvPr/>
        </p:nvSpPr>
        <p:spPr>
          <a:xfrm>
            <a:off x="-4997" y="2819400"/>
            <a:ext cx="8763000" cy="1569660"/>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Thursday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smtClean="0">
                <a:solidFill>
                  <a:srgbClr val="006600"/>
                </a:solidFill>
              </a:rPr>
              <a:t>Algebra </a:t>
            </a:r>
            <a:r>
              <a:rPr lang="en-US" sz="3200" dirty="0">
                <a:solidFill>
                  <a:srgbClr val="006600"/>
                </a:solidFill>
              </a:rPr>
              <a:t>2/Trigonometry Regents Review from 3-4 in room </a:t>
            </a:r>
            <a:r>
              <a:rPr lang="en-US" sz="3200" dirty="0" smtClean="0">
                <a:solidFill>
                  <a:srgbClr val="006600"/>
                </a:solidFill>
              </a:rPr>
              <a:t>224</a:t>
            </a:r>
            <a:endParaRPr lang="en-US" sz="3200" dirty="0">
              <a:solidFill>
                <a:srgbClr val="006600"/>
              </a:solidFill>
            </a:endParaRPr>
          </a:p>
        </p:txBody>
      </p:sp>
      <p:sp>
        <p:nvSpPr>
          <p:cNvPr id="6" name="TextBox 5"/>
          <p:cNvSpPr txBox="1"/>
          <p:nvPr/>
        </p:nvSpPr>
        <p:spPr>
          <a:xfrm>
            <a:off x="2409032" y="152400"/>
            <a:ext cx="4384535"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June 2</a:t>
            </a:r>
            <a:r>
              <a:rPr lang="en-US" sz="3200" baseline="30000" dirty="0" smtClean="0">
                <a:solidFill>
                  <a:srgbClr val="006600"/>
                </a:solidFill>
              </a:rPr>
              <a:t>nd</a:t>
            </a:r>
            <a:r>
              <a:rPr lang="en-US" sz="3200" dirty="0" smtClean="0">
                <a:solidFill>
                  <a:srgbClr val="006600"/>
                </a:solidFill>
              </a:rPr>
              <a:t> – June 6th</a:t>
            </a:r>
            <a:endParaRPr lang="en-US" sz="3200" dirty="0">
              <a:solidFill>
                <a:srgbClr val="006600"/>
              </a:solidFill>
            </a:endParaRPr>
          </a:p>
        </p:txBody>
      </p:sp>
      <p:sp>
        <p:nvSpPr>
          <p:cNvPr id="10" name="Rectangle 9"/>
          <p:cNvSpPr/>
          <p:nvPr/>
        </p:nvSpPr>
        <p:spPr>
          <a:xfrm>
            <a:off x="0" y="1752600"/>
            <a:ext cx="8763000" cy="584775"/>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Wednesday</a:t>
            </a:r>
            <a:r>
              <a:rPr lang="en-US" sz="3200" dirty="0" smtClean="0">
                <a:solidFill>
                  <a:srgbClr val="006600"/>
                </a:solidFill>
                <a:latin typeface="Times New Roman" panose="02020603050405020304" pitchFamily="18" charset="0"/>
                <a:cs typeface="Times New Roman" panose="02020603050405020304" pitchFamily="18" charset="0"/>
              </a:rPr>
              <a:t>:</a:t>
            </a:r>
          </a:p>
        </p:txBody>
      </p:sp>
      <p:sp>
        <p:nvSpPr>
          <p:cNvPr id="9" name="Rectangle 8"/>
          <p:cNvSpPr/>
          <p:nvPr/>
        </p:nvSpPr>
        <p:spPr>
          <a:xfrm>
            <a:off x="219799" y="5261228"/>
            <a:ext cx="8763000" cy="584775"/>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Friday</a:t>
            </a:r>
            <a:r>
              <a:rPr lang="en-US" sz="3200" dirty="0" smtClean="0">
                <a:solidFill>
                  <a:srgbClr val="006600"/>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38641710"/>
      </p:ext>
    </p:extLst>
  </p:cSld>
  <p:clrMapOvr>
    <a:masterClrMapping/>
  </p:clrMapOvr>
  <p:transition spd="slow" advClick="0" advTm="9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10"/>
                                        </p:tgtEl>
                                      </p:cBhvr>
                                    </p:animEffect>
                                    <p:animScale>
                                      <p:cBhvr>
                                        <p:cTn id="11" dur="250" autoRev="1" fill="hold"/>
                                        <p:tgtEl>
                                          <p:spTgt spid="10"/>
                                        </p:tgtEl>
                                      </p:cBhvr>
                                      <p:by x="105000" y="105000"/>
                                    </p:animScale>
                                  </p:childTnLst>
                                </p:cTn>
                              </p:par>
                            </p:childTnLst>
                          </p:cTn>
                        </p:par>
                        <p:par>
                          <p:cTn id="12" fill="hold">
                            <p:stCondLst>
                              <p:cond delay="1000"/>
                            </p:stCondLst>
                            <p:childTnLst>
                              <p:par>
                                <p:cTn id="13" presetID="26" presetClass="emph" presetSubtype="0" fill="hold" grpId="0" nodeType="afterEffect">
                                  <p:stCondLst>
                                    <p:cond delay="0"/>
                                  </p:stCondLst>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4084</TotalTime>
  <Words>155</Words>
  <Application>Microsoft Office PowerPoint</Application>
  <PresentationFormat>On-screen Show (4:3)</PresentationFormat>
  <Paragraphs>33</Paragraphs>
  <Slides>7</Slides>
  <Notes>3</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Barry Derfel</cp:lastModifiedBy>
  <cp:revision>371</cp:revision>
  <dcterms:created xsi:type="dcterms:W3CDTF">2013-08-29T18:32:30Z</dcterms:created>
  <dcterms:modified xsi:type="dcterms:W3CDTF">2014-06-08T00:22:10Z</dcterms:modified>
</cp:coreProperties>
</file>