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11"/>
  </p:notesMasterIdLst>
  <p:sldIdLst>
    <p:sldId id="290" r:id="rId2"/>
    <p:sldId id="299" r:id="rId3"/>
    <p:sldId id="294" r:id="rId4"/>
    <p:sldId id="303" r:id="rId5"/>
    <p:sldId id="300" r:id="rId6"/>
    <p:sldId id="302" r:id="rId7"/>
    <p:sldId id="295" r:id="rId8"/>
    <p:sldId id="301" r:id="rId9"/>
    <p:sldId id="30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31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09032" y="152400"/>
            <a:ext cx="43845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May 5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 – May 9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 </a:t>
            </a:r>
            <a:endParaRPr lang="en-US" sz="3200" dirty="0">
              <a:solidFill>
                <a:srgbClr val="006600"/>
              </a:solidFill>
            </a:endParaRPr>
          </a:p>
        </p:txBody>
      </p:sp>
      <p:pic>
        <p:nvPicPr>
          <p:cNvPr id="1026" name="Picture 2" descr="C:\Users\BDerfel\Pictures\School is Fun\spain pics in order\april 2\Spain 2013 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99" y="1244858"/>
            <a:ext cx="7086600" cy="53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4509" y="1981200"/>
            <a:ext cx="799174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6600"/>
                </a:solidFill>
              </a:rPr>
              <a:t>“Regardless of how open-ended the task and how many product/performance options are provided, it is imperative that we identify a </a:t>
            </a:r>
            <a:r>
              <a:rPr lang="en-US" sz="3200" i="1" dirty="0">
                <a:solidFill>
                  <a:srgbClr val="006600"/>
                </a:solidFill>
              </a:rPr>
              <a:t>common </a:t>
            </a:r>
            <a:r>
              <a:rPr lang="en-US" sz="3200" dirty="0">
                <a:solidFill>
                  <a:srgbClr val="006600"/>
                </a:solidFill>
              </a:rPr>
              <a:t>set of evaluative criteria… [The criteria are derived primarily from the content goal…]” </a:t>
            </a:r>
            <a:r>
              <a:rPr lang="en-US" sz="3200" dirty="0" smtClean="0">
                <a:solidFill>
                  <a:srgbClr val="006600"/>
                </a:solidFill>
              </a:rPr>
              <a:t>	   </a:t>
            </a:r>
          </a:p>
          <a:p>
            <a:endParaRPr lang="en-US" sz="3200" dirty="0">
              <a:solidFill>
                <a:srgbClr val="006600"/>
              </a:solidFill>
            </a:endParaRPr>
          </a:p>
          <a:p>
            <a:r>
              <a:rPr lang="en-US" sz="3200" dirty="0" smtClean="0">
                <a:solidFill>
                  <a:srgbClr val="006600"/>
                </a:solidFill>
              </a:rPr>
              <a:t>    			      (</a:t>
            </a:r>
            <a:r>
              <a:rPr lang="en-US" sz="3200" dirty="0">
                <a:solidFill>
                  <a:srgbClr val="006600"/>
                </a:solidFill>
              </a:rPr>
              <a:t>Tomlinson &amp; McTighe).</a:t>
            </a:r>
            <a:endParaRPr lang="en-US" sz="2400" dirty="0">
              <a:solidFill>
                <a:srgbClr val="006600"/>
              </a:solidFill>
            </a:endParaRPr>
          </a:p>
        </p:txBody>
      </p:sp>
      <p:pic>
        <p:nvPicPr>
          <p:cNvPr id="2" name="Picture 2" descr="C:\Users\BDerfel\AppData\Local\Microsoft\Windows\Temporary Internet Files\Content.IE5\VCI9RQKJ\MC90022882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2401"/>
            <a:ext cx="1447799" cy="113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BDerfel\AppData\Local\Microsoft\Windows\Temporary Internet Files\Content.IE5\BKP02BCE\MC9004343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622" y="45682"/>
            <a:ext cx="790713" cy="124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74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1000">
        <p:dissolve/>
      </p:transition>
    </mc:Choice>
    <mc:Fallback xmlns="">
      <p:transition spd="slow" advClick="0" advTm="11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6" y="136819"/>
            <a:ext cx="1743184" cy="17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19916" y="153242"/>
            <a:ext cx="990600" cy="189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92377" y="419802"/>
            <a:ext cx="2952958" cy="1104198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Brain Teaser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30546" y="5406729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b="1" dirty="0" smtClean="0">
                <a:solidFill>
                  <a:srgbClr val="006600"/>
                </a:solidFill>
              </a:rPr>
              <a:t>Be one of the first five people to tell me the answer and you will win a free ice-cream!</a:t>
            </a:r>
            <a:endParaRPr lang="en-US" sz="2400" b="1" dirty="0">
              <a:solidFill>
                <a:srgbClr val="0066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59346" y="25146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5400" dirty="0"/>
              <a:t>STANDS</a:t>
            </a:r>
            <a:br>
              <a:rPr lang="en-US" sz="5400" dirty="0"/>
            </a:br>
            <a:r>
              <a:rPr lang="en-US" sz="5400" dirty="0"/>
              <a:t>0_23456789 </a:t>
            </a:r>
          </a:p>
        </p:txBody>
      </p:sp>
    </p:spTree>
    <p:extLst>
      <p:ext uri="{BB962C8B-B14F-4D97-AF65-F5344CB8AC3E}">
        <p14:creationId xmlns:p14="http://schemas.microsoft.com/office/powerpoint/2010/main" val="3362742358"/>
      </p:ext>
    </p:extLst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02797" y="2743199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6600"/>
                </a:solidFill>
              </a:rPr>
              <a:t>Finish </a:t>
            </a:r>
            <a:r>
              <a:rPr lang="en-US" sz="2800" dirty="0">
                <a:solidFill>
                  <a:srgbClr val="006600"/>
                </a:solidFill>
              </a:rPr>
              <a:t>strong!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6600"/>
                </a:solidFill>
              </a:rPr>
              <a:t>Do your </a:t>
            </a:r>
            <a:r>
              <a:rPr lang="en-US" sz="2800" dirty="0" smtClean="0">
                <a:solidFill>
                  <a:srgbClr val="006600"/>
                </a:solidFill>
              </a:rPr>
              <a:t>homework.</a:t>
            </a:r>
            <a:endParaRPr lang="en-US" sz="2800" dirty="0">
              <a:solidFill>
                <a:srgbClr val="00660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6600"/>
                </a:solidFill>
              </a:rPr>
              <a:t>Have a p</a:t>
            </a:r>
            <a:r>
              <a:rPr lang="en-US" sz="2800" dirty="0" smtClean="0">
                <a:solidFill>
                  <a:srgbClr val="006600"/>
                </a:solidFill>
              </a:rPr>
              <a:t>ositive attitude.</a:t>
            </a:r>
            <a:endParaRPr lang="en-US" sz="2800" dirty="0">
              <a:solidFill>
                <a:srgbClr val="00660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6600"/>
                </a:solidFill>
              </a:rPr>
              <a:t>Participate in </a:t>
            </a:r>
            <a:r>
              <a:rPr lang="en-US" sz="2800" dirty="0" smtClean="0">
                <a:solidFill>
                  <a:srgbClr val="006600"/>
                </a:solidFill>
              </a:rPr>
              <a:t>class.</a:t>
            </a:r>
            <a:endParaRPr lang="en-US" sz="2800" dirty="0">
              <a:solidFill>
                <a:srgbClr val="00660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6600"/>
                </a:solidFill>
              </a:rPr>
              <a:t>Study for </a:t>
            </a:r>
            <a:r>
              <a:rPr lang="en-US" sz="2800" dirty="0" smtClean="0">
                <a:solidFill>
                  <a:srgbClr val="006600"/>
                </a:solidFill>
              </a:rPr>
              <a:t>tests.</a:t>
            </a:r>
            <a:endParaRPr lang="en-US" sz="2800" dirty="0">
              <a:solidFill>
                <a:srgbClr val="00660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6600"/>
                </a:solidFill>
              </a:rPr>
              <a:t>Seek extra </a:t>
            </a:r>
            <a:r>
              <a:rPr lang="en-US" sz="2800" dirty="0" smtClean="0">
                <a:solidFill>
                  <a:srgbClr val="006600"/>
                </a:solidFill>
              </a:rPr>
              <a:t>help.</a:t>
            </a:r>
            <a:endParaRPr lang="en-US" sz="2800" dirty="0">
              <a:solidFill>
                <a:srgbClr val="00660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6600"/>
                </a:solidFill>
              </a:rPr>
              <a:t>Prepare for </a:t>
            </a:r>
            <a:r>
              <a:rPr lang="en-US" sz="2800" dirty="0" smtClean="0">
                <a:solidFill>
                  <a:srgbClr val="006600"/>
                </a:solidFill>
              </a:rPr>
              <a:t>finals.</a:t>
            </a:r>
            <a:endParaRPr lang="en-US" sz="2800" dirty="0">
              <a:solidFill>
                <a:srgbClr val="0066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33600" y="457200"/>
            <a:ext cx="44871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>
                <a:solidFill>
                  <a:srgbClr val="006600"/>
                </a:solidFill>
              </a:rPr>
              <a:t>Closer Award</a:t>
            </a:r>
            <a:endParaRPr lang="en-US" sz="5400" dirty="0">
              <a:solidFill>
                <a:srgbClr val="0066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63757" y="1752600"/>
            <a:ext cx="42723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006600"/>
                </a:solidFill>
              </a:rPr>
              <a:t>How do I earn it? </a:t>
            </a:r>
          </a:p>
        </p:txBody>
      </p:sp>
      <p:pic>
        <p:nvPicPr>
          <p:cNvPr id="2050" name="Picture 2" descr="C:\Users\BDerfel\AppData\Local\Microsoft\Windows\Temporary Internet Files\Content.IE5\VCI9RQKJ\MP90038468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2295" y="363183"/>
            <a:ext cx="253339" cy="51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Derfel\AppData\Local\Microsoft\Windows\Temporary Internet Files\Content.IE5\BKP02BCE\MP900401037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735" y="4297470"/>
            <a:ext cx="1950244" cy="243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BDerfel\AppData\Local\Microsoft\Windows\Temporary Internet Files\Content.IE5\VCI9RQKJ\MP900384688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85192"/>
            <a:ext cx="1184435" cy="239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918056"/>
      </p:ext>
    </p:extLst>
  </p:cSld>
  <p:clrMapOvr>
    <a:masterClrMapping/>
  </p:clrMapOvr>
  <p:transition spd="slow" advClick="0" advTm="8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3886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Our Vision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9573795"/>
      </p:ext>
    </p:extLst>
  </p:cSld>
  <p:clrMapOvr>
    <a:masterClrMapping/>
  </p:clrMapOvr>
  <p:transition spd="slow" advClick="0" advTm="8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BDerfel\Desktop\compost post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-5444"/>
            <a:ext cx="5068042" cy="655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897438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19799" y="1229618"/>
            <a:ext cx="8763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Monday: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Upward Bound </a:t>
            </a:r>
            <a:r>
              <a:rPr lang="en-US" sz="32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cancelled</a:t>
            </a:r>
            <a:endParaRPr lang="en-US" sz="3200" b="1" i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VBB/SB @ Candor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Track @ Tioga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5630" y="3505200"/>
            <a:ext cx="8763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Algebra Regents Review in room 228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Algebra 2/Trigonometry Regents Review from 3-4 in room 224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MBB/SB vs. SVE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Civil Service Day with Seniors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09032" y="152400"/>
            <a:ext cx="43845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April 28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 – May 2</a:t>
            </a:r>
            <a:r>
              <a:rPr lang="en-US" sz="3200" baseline="30000" dirty="0" smtClean="0">
                <a:solidFill>
                  <a:srgbClr val="006600"/>
                </a:solidFill>
              </a:rPr>
              <a:t>nd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5312"/>
      </p:ext>
    </p:extLst>
  </p:cSld>
  <p:clrMapOvr>
    <a:masterClrMapping/>
  </p:clrMapOvr>
  <p:transition spd="slow" advClick="0" advTm="9000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65859" y="2743200"/>
            <a:ext cx="88708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Wednesday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Art Club Meeting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VBB/SB vs. Watkins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Juniors – Session at Public Library with Mr. P for signing </a:t>
            </a:r>
            <a:r>
              <a:rPr lang="en-US" sz="3200" dirty="0" smtClean="0">
                <a:solidFill>
                  <a:srgbClr val="006600"/>
                </a:solidFill>
              </a:rPr>
              <a:t>SAT </a:t>
            </a:r>
            <a:r>
              <a:rPr lang="en-US" sz="3200" dirty="0">
                <a:solidFill>
                  <a:srgbClr val="006600"/>
                </a:solidFill>
              </a:rPr>
              <a:t>and </a:t>
            </a:r>
            <a:r>
              <a:rPr lang="en-US" sz="3200" dirty="0" smtClean="0">
                <a:solidFill>
                  <a:srgbClr val="006600"/>
                </a:solidFill>
              </a:rPr>
              <a:t>resume help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09032" y="152400"/>
            <a:ext cx="43845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April 28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 – May 2</a:t>
            </a:r>
            <a:r>
              <a:rPr lang="en-US" sz="3200" baseline="30000" dirty="0" smtClean="0">
                <a:solidFill>
                  <a:srgbClr val="006600"/>
                </a:solidFill>
              </a:rPr>
              <a:t>nd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453119"/>
      </p:ext>
    </p:extLst>
  </p:cSld>
  <p:clrMapOvr>
    <a:masterClrMapping/>
  </p:clrMapOvr>
  <p:transition spd="slow" advClick="0" advTm="9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200" y="4189988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VBB/SB @ Union Springs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09032" y="152400"/>
            <a:ext cx="43845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April 28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r>
              <a:rPr lang="en-US" sz="3200" dirty="0" smtClean="0">
                <a:solidFill>
                  <a:srgbClr val="006600"/>
                </a:solidFill>
              </a:rPr>
              <a:t> – May 2</a:t>
            </a:r>
            <a:r>
              <a:rPr lang="en-US" sz="3200" baseline="30000" dirty="0" smtClean="0">
                <a:solidFill>
                  <a:srgbClr val="006600"/>
                </a:solidFill>
              </a:rPr>
              <a:t>nd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9799" y="5267206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Saturday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Track @ Union Springs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 @ Celebrations</a:t>
            </a:r>
            <a:endParaRPr lang="en-US" sz="32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7996" y="1143000"/>
            <a:ext cx="8763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Thursday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Travel Club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Algebra 2/Trigonometry Regents Review from 3-4 in room 224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VBB/SB @ Tioga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MBB/SB @ Odessa</a:t>
            </a:r>
          </a:p>
        </p:txBody>
      </p:sp>
    </p:spTree>
    <p:extLst>
      <p:ext uri="{BB962C8B-B14F-4D97-AF65-F5344CB8AC3E}">
        <p14:creationId xmlns:p14="http://schemas.microsoft.com/office/powerpoint/2010/main" val="638641710"/>
      </p:ext>
    </p:extLst>
  </p:cSld>
  <p:clrMapOvr>
    <a:masterClrMapping/>
  </p:clrMapOvr>
  <p:transition spd="slow" advClick="0" advTm="9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3490</TotalTime>
  <Words>231</Words>
  <Application>Microsoft Office PowerPoint</Application>
  <PresentationFormat>On-screen Show (4:3)</PresentationFormat>
  <Paragraphs>54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PowerPoint Presentation</vt:lpstr>
      <vt:lpstr>PowerPoint Presentation</vt:lpstr>
      <vt:lpstr>Brain Teaser</vt:lpstr>
      <vt:lpstr>PowerPoint Presentation</vt:lpstr>
      <vt:lpstr>Our Vision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332</cp:revision>
  <dcterms:created xsi:type="dcterms:W3CDTF">2013-08-29T18:32:30Z</dcterms:created>
  <dcterms:modified xsi:type="dcterms:W3CDTF">2014-05-05T12:35:24Z</dcterms:modified>
</cp:coreProperties>
</file>