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1"/>
  </p:sldMasterIdLst>
  <p:notesMasterIdLst>
    <p:notesMasterId r:id="rId10"/>
  </p:notesMasterIdLst>
  <p:sldIdLst>
    <p:sldId id="290" r:id="rId2"/>
    <p:sldId id="306" r:id="rId3"/>
    <p:sldId id="294" r:id="rId4"/>
    <p:sldId id="299" r:id="rId5"/>
    <p:sldId id="303" r:id="rId6"/>
    <p:sldId id="302" r:id="rId7"/>
    <p:sldId id="295" r:id="rId8"/>
    <p:sldId id="30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990" y="-84"/>
      </p:cViewPr>
      <p:guideLst>
        <p:guide orient="horz" pos="2160"/>
        <p:guide pos="2880"/>
      </p:guideLst>
    </p:cSldViewPr>
  </p:slideViewPr>
  <p:notesTextViewPr>
    <p:cViewPr>
      <p:scale>
        <a:sx n="1" d="1"/>
        <a:sy n="1" d="1"/>
      </p:scale>
      <p:origin x="0" y="0"/>
    </p:cViewPr>
  </p:notesTextViewPr>
  <p:notesViewPr>
    <p:cSldViewPr>
      <p:cViewPr varScale="1">
        <p:scale>
          <a:sx n="43" d="100"/>
          <a:sy n="43" d="100"/>
        </p:scale>
        <p:origin x="-226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491810-6716-487A-B975-E1FA669C3D05}" type="datetimeFigureOut">
              <a:rPr lang="en-US" smtClean="0"/>
              <a:pPr/>
              <a:t>5/27/2014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E8C5A5-7BE7-421C-A038-E27F93397D83}" type="slidenum">
              <a:rPr lang="en-US" smtClean="0"/>
              <a:pPr/>
              <a:t>‹#›</a:t>
            </a:fld>
            <a:endParaRPr lang="en-US"/>
          </a:p>
        </p:txBody>
      </p:sp>
    </p:spTree>
    <p:extLst>
      <p:ext uri="{BB962C8B-B14F-4D97-AF65-F5344CB8AC3E}">
        <p14:creationId xmlns:p14="http://schemas.microsoft.com/office/powerpoint/2010/main" val="1361414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E8C5A5-7BE7-421C-A038-E27F93397D83}" type="slidenum">
              <a:rPr lang="en-US" smtClean="0"/>
              <a:pPr/>
              <a:t>2</a:t>
            </a:fld>
            <a:endParaRPr lang="en-US"/>
          </a:p>
        </p:txBody>
      </p:sp>
    </p:spTree>
    <p:extLst>
      <p:ext uri="{BB962C8B-B14F-4D97-AF65-F5344CB8AC3E}">
        <p14:creationId xmlns:p14="http://schemas.microsoft.com/office/powerpoint/2010/main" val="1153624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E8C5A5-7BE7-421C-A038-E27F93397D83}" type="slidenum">
              <a:rPr lang="en-US" smtClean="0"/>
              <a:pPr/>
              <a:t>5</a:t>
            </a:fld>
            <a:endParaRPr lang="en-US"/>
          </a:p>
        </p:txBody>
      </p:sp>
    </p:spTree>
    <p:extLst>
      <p:ext uri="{BB962C8B-B14F-4D97-AF65-F5344CB8AC3E}">
        <p14:creationId xmlns:p14="http://schemas.microsoft.com/office/powerpoint/2010/main" val="1153624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E8C5A5-7BE7-421C-A038-E27F93397D83}" type="slidenum">
              <a:rPr lang="en-US" smtClean="0"/>
              <a:pPr/>
              <a:t>6</a:t>
            </a:fld>
            <a:endParaRPr lang="en-US"/>
          </a:p>
        </p:txBody>
      </p:sp>
    </p:spTree>
    <p:extLst>
      <p:ext uri="{BB962C8B-B14F-4D97-AF65-F5344CB8AC3E}">
        <p14:creationId xmlns:p14="http://schemas.microsoft.com/office/powerpoint/2010/main" val="1153624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115F8BD-F409-4CAB-B840-81A39AEEC6FE}" type="datetimeFigureOut">
              <a:rPr lang="en-US" smtClean="0"/>
              <a:pPr/>
              <a:t>5/27/2014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E0D26A31-87AA-4AD1-B0D5-ACDD782F4679}"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115F8BD-F409-4CAB-B840-81A39AEEC6FE}" type="datetimeFigureOut">
              <a:rPr lang="en-US" smtClean="0"/>
              <a:pPr/>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E0D26A31-87AA-4AD1-B0D5-ACDD782F46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15F8BD-F409-4CAB-B840-81A39AEEC6FE}" type="datetimeFigureOut">
              <a:rPr lang="en-US" smtClean="0"/>
              <a:pPr/>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115F8BD-F409-4CAB-B840-81A39AEEC6FE}" type="datetimeFigureOut">
              <a:rPr lang="en-US" smtClean="0"/>
              <a:pPr/>
              <a:t>5/27/2014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115F8BD-F409-4CAB-B840-81A39AEEC6FE}" type="datetimeFigureOut">
              <a:rPr lang="en-US" smtClean="0"/>
              <a:pPr/>
              <a:t>5/27/2014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15F8BD-F409-4CAB-B840-81A39AEEC6FE}" type="datetimeFigureOut">
              <a:rPr lang="en-US" smtClean="0"/>
              <a:pPr/>
              <a:t>5/27/2014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15F8BD-F409-4CAB-B840-81A39AEEC6FE}" type="datetimeFigureOut">
              <a:rPr lang="en-US" smtClean="0"/>
              <a:pPr/>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115F8BD-F409-4CAB-B840-81A39AEEC6FE}" type="datetimeFigureOut">
              <a:rPr lang="en-US" smtClean="0"/>
              <a:pPr/>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115F8BD-F409-4CAB-B840-81A39AEEC6FE}" type="datetimeFigureOut">
              <a:rPr lang="en-US" smtClean="0"/>
              <a:pPr/>
              <a:t>5/27/2014</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0D26A31-87AA-4AD1-B0D5-ACDD782F467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409032" y="152400"/>
            <a:ext cx="4384535"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May </a:t>
            </a:r>
            <a:r>
              <a:rPr lang="en-US" sz="3200" dirty="0" smtClean="0">
                <a:solidFill>
                  <a:srgbClr val="006600"/>
                </a:solidFill>
              </a:rPr>
              <a:t>27</a:t>
            </a:r>
            <a:r>
              <a:rPr lang="en-US" sz="3200" baseline="30000" dirty="0" smtClean="0">
                <a:solidFill>
                  <a:srgbClr val="006600"/>
                </a:solidFill>
              </a:rPr>
              <a:t>th</a:t>
            </a:r>
            <a:r>
              <a:rPr lang="en-US" sz="3200" dirty="0" smtClean="0">
                <a:solidFill>
                  <a:srgbClr val="006600"/>
                </a:solidFill>
              </a:rPr>
              <a:t> – May 30</a:t>
            </a:r>
            <a:r>
              <a:rPr lang="en-US" sz="3200" baseline="30000" dirty="0" smtClean="0">
                <a:solidFill>
                  <a:srgbClr val="006600"/>
                </a:solidFill>
              </a:rPr>
              <a:t>th</a:t>
            </a:r>
            <a:r>
              <a:rPr lang="en-US" sz="3200" dirty="0" smtClean="0">
                <a:solidFill>
                  <a:srgbClr val="006600"/>
                </a:solidFill>
              </a:rPr>
              <a:t> </a:t>
            </a:r>
            <a:endParaRPr lang="en-US" sz="3200" dirty="0">
              <a:solidFill>
                <a:srgbClr val="006600"/>
              </a:solidFill>
            </a:endParaRPr>
          </a:p>
        </p:txBody>
      </p:sp>
      <p:pic>
        <p:nvPicPr>
          <p:cNvPr id="1026" name="Picture 2" descr="C:\Users\BDerfel\Pictures\School is Fun\spain pics in order\april 7\Spain 2013 89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7800" y="1676400"/>
            <a:ext cx="6629399" cy="4972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9002396"/>
      </p:ext>
    </p:extLst>
  </p:cSld>
  <p:clrMapOvr>
    <a:masterClrMapping/>
  </p:clrMapOvr>
  <mc:AlternateContent xmlns:mc="http://schemas.openxmlformats.org/markup-compatibility/2006" xmlns:p14="http://schemas.microsoft.com/office/powerpoint/2010/main">
    <mc:Choice Requires="p14">
      <p:transition spd="slow" p14:dur="1400" advClick="0" advTm="8000">
        <p14:ripple/>
      </p:transition>
    </mc:Choice>
    <mc:Fallback xmlns="">
      <p:transition spd="slow" advClick="0" advTm="8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BDerfel\AppData\Local\Microsoft\Windows\Temporary Internet Files\Content.IE5\VCI9RQKJ\MP900384688[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42295" y="363183"/>
            <a:ext cx="253339" cy="51149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0312" y="152400"/>
            <a:ext cx="5043488" cy="66318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7460791"/>
      </p:ext>
    </p:extLst>
  </p:cSld>
  <p:clrMapOvr>
    <a:masterClrMapping/>
  </p:clrMapOvr>
  <p:transition spd="slow" advClick="0" advTm="8000">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pic>
        <p:nvPicPr>
          <p:cNvPr id="10" name="Picture 3" descr="C:\Users\BDerfel\AppData\Local\Microsoft\Windows\Temporary Internet Files\Content.IE5\D56WN5HE\MC90041060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4216" y="136819"/>
            <a:ext cx="1743184" cy="171445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BDerfel\AppData\Local\Microsoft\Windows\Temporary Internet Files\Content.IE5\XL7AIYFS\MC90023400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7819916" y="153242"/>
            <a:ext cx="990600" cy="1890131"/>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p:cNvSpPr>
            <a:spLocks noGrp="1"/>
          </p:cNvSpPr>
          <p:nvPr>
            <p:ph type="title"/>
          </p:nvPr>
        </p:nvSpPr>
        <p:spPr>
          <a:xfrm>
            <a:off x="3192377" y="419802"/>
            <a:ext cx="2952958" cy="1104198"/>
          </a:xfrm>
          <a:solidFill>
            <a:schemeClr val="accent6">
              <a:lumMod val="60000"/>
              <a:lumOff val="40000"/>
            </a:schemeClr>
          </a:solidFill>
          <a:ln>
            <a:solidFill>
              <a:schemeClr val="accent6">
                <a:lumMod val="50000"/>
              </a:schemeClr>
            </a:solidFill>
          </a:ln>
        </p:spPr>
        <p:txBody>
          <a:bodyPr>
            <a:normAutofit fontScale="90000"/>
          </a:bodyPr>
          <a:lstStyle/>
          <a:p>
            <a:r>
              <a:rPr lang="en-US" dirty="0" smtClean="0">
                <a:solidFill>
                  <a:srgbClr val="006600"/>
                </a:solidFill>
              </a:rPr>
              <a:t>Brain Teaser</a:t>
            </a:r>
            <a:endParaRPr lang="en-US" dirty="0">
              <a:solidFill>
                <a:srgbClr val="006600"/>
              </a:solidFill>
            </a:endParaRPr>
          </a:p>
        </p:txBody>
      </p:sp>
      <p:sp>
        <p:nvSpPr>
          <p:cNvPr id="13" name="Content Placeholder 2"/>
          <p:cNvSpPr txBox="1">
            <a:spLocks/>
          </p:cNvSpPr>
          <p:nvPr/>
        </p:nvSpPr>
        <p:spPr>
          <a:xfrm>
            <a:off x="530546" y="5406729"/>
            <a:ext cx="8229600" cy="84582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400" b="1" dirty="0" smtClean="0">
                <a:solidFill>
                  <a:srgbClr val="006600"/>
                </a:solidFill>
              </a:rPr>
              <a:t>Be one of the first five people to tell me the answer and you will win a free ice-cream!</a:t>
            </a:r>
            <a:endParaRPr lang="en-US" sz="2400" b="1" dirty="0">
              <a:solidFill>
                <a:srgbClr val="006600"/>
              </a:solidFill>
            </a:endParaRPr>
          </a:p>
        </p:txBody>
      </p:sp>
      <p:sp>
        <p:nvSpPr>
          <p:cNvPr id="2" name="Rectangle 1"/>
          <p:cNvSpPr/>
          <p:nvPr/>
        </p:nvSpPr>
        <p:spPr>
          <a:xfrm>
            <a:off x="2488345" y="3048000"/>
            <a:ext cx="4314001" cy="1200329"/>
          </a:xfrm>
          <a:prstGeom prst="rect">
            <a:avLst/>
          </a:prstGeom>
        </p:spPr>
        <p:txBody>
          <a:bodyPr wrap="none">
            <a:spAutoFit/>
          </a:bodyPr>
          <a:lstStyle/>
          <a:p>
            <a:r>
              <a:rPr lang="en-US" sz="7200" b="1" dirty="0" smtClean="0"/>
              <a:t>Math The</a:t>
            </a:r>
            <a:endParaRPr lang="en-US" sz="7200" dirty="0"/>
          </a:p>
        </p:txBody>
      </p:sp>
    </p:spTree>
    <p:extLst>
      <p:ext uri="{BB962C8B-B14F-4D97-AF65-F5344CB8AC3E}">
        <p14:creationId xmlns:p14="http://schemas.microsoft.com/office/powerpoint/2010/main" val="3362742358"/>
      </p:ext>
    </p:extLst>
  </p:cSld>
  <p:clrMapOvr>
    <a:masterClrMapping/>
  </p:clrMapOvr>
  <p:transition spd="slow"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anim calcmode="lin" valueType="num">
                                      <p:cBhvr>
                                        <p:cTn id="8" dur="2000" fill="hold"/>
                                        <p:tgtEl>
                                          <p:spTgt spid="10"/>
                                        </p:tgtEl>
                                        <p:attrNameLst>
                                          <p:attrName>ppt_w</p:attrName>
                                        </p:attrNameLst>
                                      </p:cBhvr>
                                      <p:tavLst>
                                        <p:tav tm="0" fmla="#ppt_w*sin(2.5*pi*$)">
                                          <p:val>
                                            <p:fltVal val="0"/>
                                          </p:val>
                                        </p:tav>
                                        <p:tav tm="100000">
                                          <p:val>
                                            <p:fltVal val="1"/>
                                          </p:val>
                                        </p:tav>
                                      </p:tavLst>
                                    </p:anim>
                                    <p:anim calcmode="lin" valueType="num">
                                      <p:cBhvr>
                                        <p:cTn id="9" dur="2000" fill="hold"/>
                                        <p:tgtEl>
                                          <p:spTgt spid="10"/>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14" presetClass="entr" presetSubtype="1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4509" y="1752600"/>
            <a:ext cx="7991746" cy="584775"/>
          </a:xfrm>
          <a:prstGeom prst="rect">
            <a:avLst/>
          </a:prstGeom>
        </p:spPr>
        <p:txBody>
          <a:bodyPr wrap="square">
            <a:spAutoFit/>
          </a:bodyPr>
          <a:lstStyle/>
          <a:p>
            <a:r>
              <a:rPr lang="en-US" sz="3200" dirty="0" smtClean="0">
                <a:solidFill>
                  <a:srgbClr val="006600"/>
                </a:solidFill>
              </a:rPr>
              <a:t>			</a:t>
            </a:r>
            <a:endParaRPr lang="en-US" sz="2400" dirty="0">
              <a:solidFill>
                <a:srgbClr val="006600"/>
              </a:solidFill>
            </a:endParaRPr>
          </a:p>
        </p:txBody>
      </p:sp>
      <p:pic>
        <p:nvPicPr>
          <p:cNvPr id="2" name="Picture 2" descr="C:\Users\BDerfel\AppData\Local\Microsoft\Windows\Temporary Internet Files\Content.IE5\VCI9RQKJ\MC90022882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152401"/>
            <a:ext cx="1447799" cy="113969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C:\Users\BDerfel\AppData\Local\Microsoft\Windows\Temporary Internet Files\Content.IE5\BKP02BCE\MC90043438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9622" y="45682"/>
            <a:ext cx="790713" cy="124641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684509" y="1905000"/>
            <a:ext cx="8140433" cy="4031873"/>
          </a:xfrm>
          <a:prstGeom prst="rect">
            <a:avLst/>
          </a:prstGeom>
        </p:spPr>
        <p:txBody>
          <a:bodyPr wrap="square">
            <a:spAutoFit/>
          </a:bodyPr>
          <a:lstStyle/>
          <a:p>
            <a:r>
              <a:rPr lang="en-US" sz="3200" dirty="0">
                <a:solidFill>
                  <a:srgbClr val="006600"/>
                </a:solidFill>
                <a:latin typeface="Times New Roman" panose="02020603050405020304" pitchFamily="18" charset="0"/>
                <a:cs typeface="Times New Roman" panose="02020603050405020304" pitchFamily="18" charset="0"/>
              </a:rPr>
              <a:t>“Teachers are members of a heretofore respected profession, and their concern for learning is a concern for others and hence a service to the community.  Society can’t do without them, and what they profess apart from the specifics of their teaching is the moral and spiritual wisdom necessary for the survival of </a:t>
            </a:r>
            <a:r>
              <a:rPr lang="en-US" sz="3200" dirty="0" smtClean="0">
                <a:solidFill>
                  <a:srgbClr val="006600"/>
                </a:solidFill>
                <a:latin typeface="Times New Roman" panose="02020603050405020304" pitchFamily="18" charset="0"/>
                <a:cs typeface="Times New Roman" panose="02020603050405020304" pitchFamily="18" charset="0"/>
              </a:rPr>
              <a:t>civilization.”</a:t>
            </a:r>
          </a:p>
          <a:p>
            <a:r>
              <a:rPr lang="en-US" sz="3200" dirty="0">
                <a:solidFill>
                  <a:srgbClr val="006600"/>
                </a:solidFill>
                <a:latin typeface="Times New Roman" panose="02020603050405020304" pitchFamily="18" charset="0"/>
                <a:cs typeface="Times New Roman" panose="02020603050405020304" pitchFamily="18" charset="0"/>
              </a:rPr>
              <a:t>	</a:t>
            </a:r>
            <a:r>
              <a:rPr lang="en-US" sz="3200" dirty="0" smtClean="0">
                <a:solidFill>
                  <a:srgbClr val="006600"/>
                </a:solidFill>
                <a:latin typeface="Times New Roman" panose="02020603050405020304" pitchFamily="18" charset="0"/>
                <a:cs typeface="Times New Roman" panose="02020603050405020304" pitchFamily="18" charset="0"/>
              </a:rPr>
              <a:t>		</a:t>
            </a:r>
            <a:r>
              <a:rPr lang="en-US" sz="3200" dirty="0">
                <a:solidFill>
                  <a:srgbClr val="006600"/>
                </a:solidFill>
                <a:latin typeface="Times New Roman" panose="02020603050405020304" pitchFamily="18" charset="0"/>
                <a:cs typeface="Times New Roman" panose="02020603050405020304" pitchFamily="18" charset="0"/>
              </a:rPr>
              <a:t>	</a:t>
            </a:r>
            <a:r>
              <a:rPr lang="en-US" sz="3200" dirty="0" smtClean="0">
                <a:solidFill>
                  <a:srgbClr val="006600"/>
                </a:solidFill>
                <a:latin typeface="Times New Roman" panose="02020603050405020304" pitchFamily="18" charset="0"/>
                <a:cs typeface="Times New Roman" panose="02020603050405020304" pitchFamily="18" charset="0"/>
              </a:rPr>
              <a:t>	       (</a:t>
            </a:r>
            <a:r>
              <a:rPr lang="en-US" sz="3200" dirty="0">
                <a:solidFill>
                  <a:srgbClr val="006600"/>
                </a:solidFill>
                <a:latin typeface="Times New Roman" panose="02020603050405020304" pitchFamily="18" charset="0"/>
                <a:cs typeface="Times New Roman" panose="02020603050405020304" pitchFamily="18" charset="0"/>
              </a:rPr>
              <a:t>Louise Cowan</a:t>
            </a:r>
            <a:r>
              <a:rPr lang="en-US" sz="3200" dirty="0" smtClean="0">
                <a:solidFill>
                  <a:srgbClr val="006600"/>
                </a:solidFill>
                <a:latin typeface="Times New Roman" panose="02020603050405020304" pitchFamily="18" charset="0"/>
                <a:cs typeface="Times New Roman" panose="02020603050405020304" pitchFamily="18" charset="0"/>
              </a:rPr>
              <a:t>)</a:t>
            </a:r>
            <a:endParaRPr lang="en-US" sz="3200" dirty="0">
              <a:solidFill>
                <a:srgbClr val="0066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0746415"/>
      </p:ext>
    </p:extLst>
  </p:cSld>
  <p:clrMapOvr>
    <a:masterClrMapping/>
  </p:clrMapOvr>
  <mc:AlternateContent xmlns:mc="http://schemas.openxmlformats.org/markup-compatibility/2006" xmlns:p14="http://schemas.microsoft.com/office/powerpoint/2010/main">
    <mc:Choice Requires="p14">
      <p:transition spd="slow" p14:dur="1200" advClick="0" advTm="11000">
        <p:dissolve/>
      </p:transition>
    </mc:Choice>
    <mc:Fallback xmlns="">
      <p:transition spd="slow" advClick="0" advTm="11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par>
                          <p:cTn id="8" fill="hold">
                            <p:stCondLst>
                              <p:cond delay="2000"/>
                            </p:stCondLst>
                            <p:childTnLst>
                              <p:par>
                                <p:cTn id="9" presetID="31"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anim calcmode="lin" valueType="num">
                                      <p:cBhvr>
                                        <p:cTn id="13" dur="1000" fill="hold"/>
                                        <p:tgtEl>
                                          <p:spTgt spid="2"/>
                                        </p:tgtEl>
                                        <p:attrNameLst>
                                          <p:attrName>style.rotation</p:attrName>
                                        </p:attrNameLst>
                                      </p:cBhvr>
                                      <p:tavLst>
                                        <p:tav tm="0">
                                          <p:val>
                                            <p:fltVal val="90"/>
                                          </p:val>
                                        </p:tav>
                                        <p:tav tm="100000">
                                          <p:val>
                                            <p:fltVal val="0"/>
                                          </p:val>
                                        </p:tav>
                                      </p:tavLst>
                                    </p:anim>
                                    <p:animEffect transition="in" filter="fade">
                                      <p:cBhvr>
                                        <p:cTn id="14" dur="1000"/>
                                        <p:tgtEl>
                                          <p:spTgt spid="2"/>
                                        </p:tgtEl>
                                      </p:cBhvr>
                                    </p:animEffect>
                                  </p:childTnLst>
                                </p:cTn>
                              </p:par>
                            </p:childTnLst>
                          </p:cTn>
                        </p:par>
                        <p:par>
                          <p:cTn id="15" fill="hold">
                            <p:stCondLst>
                              <p:cond delay="3000"/>
                            </p:stCondLst>
                            <p:childTnLst>
                              <p:par>
                                <p:cTn id="16" presetID="26"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down)">
                                      <p:cBhvr>
                                        <p:cTn id="18" dur="580">
                                          <p:stCondLst>
                                            <p:cond delay="0"/>
                                          </p:stCondLst>
                                        </p:cTn>
                                        <p:tgtEl>
                                          <p:spTgt spid="3"/>
                                        </p:tgtEl>
                                      </p:cBhvr>
                                    </p:animEffect>
                                    <p:anim calcmode="lin" valueType="num">
                                      <p:cBhvr>
                                        <p:cTn id="19"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4" dur="26">
                                          <p:stCondLst>
                                            <p:cond delay="650"/>
                                          </p:stCondLst>
                                        </p:cTn>
                                        <p:tgtEl>
                                          <p:spTgt spid="3"/>
                                        </p:tgtEl>
                                      </p:cBhvr>
                                      <p:to x="100000" y="60000"/>
                                    </p:animScale>
                                    <p:animScale>
                                      <p:cBhvr>
                                        <p:cTn id="25" dur="166" decel="50000">
                                          <p:stCondLst>
                                            <p:cond delay="676"/>
                                          </p:stCondLst>
                                        </p:cTn>
                                        <p:tgtEl>
                                          <p:spTgt spid="3"/>
                                        </p:tgtEl>
                                      </p:cBhvr>
                                      <p:to x="100000" y="100000"/>
                                    </p:animScale>
                                    <p:animScale>
                                      <p:cBhvr>
                                        <p:cTn id="26" dur="26">
                                          <p:stCondLst>
                                            <p:cond delay="1312"/>
                                          </p:stCondLst>
                                        </p:cTn>
                                        <p:tgtEl>
                                          <p:spTgt spid="3"/>
                                        </p:tgtEl>
                                      </p:cBhvr>
                                      <p:to x="100000" y="80000"/>
                                    </p:animScale>
                                    <p:animScale>
                                      <p:cBhvr>
                                        <p:cTn id="27" dur="166" decel="50000">
                                          <p:stCondLst>
                                            <p:cond delay="1338"/>
                                          </p:stCondLst>
                                        </p:cTn>
                                        <p:tgtEl>
                                          <p:spTgt spid="3"/>
                                        </p:tgtEl>
                                      </p:cBhvr>
                                      <p:to x="100000" y="100000"/>
                                    </p:animScale>
                                    <p:animScale>
                                      <p:cBhvr>
                                        <p:cTn id="28" dur="26">
                                          <p:stCondLst>
                                            <p:cond delay="1642"/>
                                          </p:stCondLst>
                                        </p:cTn>
                                        <p:tgtEl>
                                          <p:spTgt spid="3"/>
                                        </p:tgtEl>
                                      </p:cBhvr>
                                      <p:to x="100000" y="90000"/>
                                    </p:animScale>
                                    <p:animScale>
                                      <p:cBhvr>
                                        <p:cTn id="29" dur="166" decel="50000">
                                          <p:stCondLst>
                                            <p:cond delay="1668"/>
                                          </p:stCondLst>
                                        </p:cTn>
                                        <p:tgtEl>
                                          <p:spTgt spid="3"/>
                                        </p:tgtEl>
                                      </p:cBhvr>
                                      <p:to x="100000" y="100000"/>
                                    </p:animScale>
                                    <p:animScale>
                                      <p:cBhvr>
                                        <p:cTn id="30" dur="26">
                                          <p:stCondLst>
                                            <p:cond delay="1808"/>
                                          </p:stCondLst>
                                        </p:cTn>
                                        <p:tgtEl>
                                          <p:spTgt spid="3"/>
                                        </p:tgtEl>
                                      </p:cBhvr>
                                      <p:to x="100000" y="95000"/>
                                    </p:animScale>
                                    <p:animScale>
                                      <p:cBhvr>
                                        <p:cTn id="31"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02797" y="2743199"/>
            <a:ext cx="4572000" cy="3108543"/>
          </a:xfrm>
          <a:prstGeom prst="rect">
            <a:avLst/>
          </a:prstGeom>
        </p:spPr>
        <p:txBody>
          <a:bodyPr>
            <a:spAutoFit/>
          </a:bodyPr>
          <a:lstStyle/>
          <a:p>
            <a:pPr marL="457200" indent="-457200">
              <a:buFont typeface="Arial" panose="020B0604020202020204" pitchFamily="34" charset="0"/>
              <a:buChar char="•"/>
            </a:pPr>
            <a:r>
              <a:rPr lang="en-US" sz="2800" dirty="0" smtClean="0">
                <a:solidFill>
                  <a:srgbClr val="006600"/>
                </a:solidFill>
              </a:rPr>
              <a:t>Finish </a:t>
            </a:r>
            <a:r>
              <a:rPr lang="en-US" sz="2800" dirty="0">
                <a:solidFill>
                  <a:srgbClr val="006600"/>
                </a:solidFill>
              </a:rPr>
              <a:t>strong!</a:t>
            </a:r>
          </a:p>
          <a:p>
            <a:pPr marL="457200" lvl="0" indent="-457200">
              <a:buFont typeface="Arial" panose="020B0604020202020204" pitchFamily="34" charset="0"/>
              <a:buChar char="•"/>
            </a:pPr>
            <a:r>
              <a:rPr lang="en-US" sz="2800" dirty="0">
                <a:solidFill>
                  <a:srgbClr val="006600"/>
                </a:solidFill>
              </a:rPr>
              <a:t>Do your </a:t>
            </a:r>
            <a:r>
              <a:rPr lang="en-US" sz="2800" dirty="0" smtClean="0">
                <a:solidFill>
                  <a:srgbClr val="006600"/>
                </a:solidFill>
              </a:rPr>
              <a:t>homework.</a:t>
            </a:r>
            <a:endParaRPr lang="en-US" sz="2800" dirty="0">
              <a:solidFill>
                <a:srgbClr val="006600"/>
              </a:solidFill>
            </a:endParaRPr>
          </a:p>
          <a:p>
            <a:pPr marL="457200" lvl="0" indent="-457200">
              <a:buFont typeface="Arial" panose="020B0604020202020204" pitchFamily="34" charset="0"/>
              <a:buChar char="•"/>
            </a:pPr>
            <a:r>
              <a:rPr lang="en-US" sz="2800" dirty="0" smtClean="0">
                <a:solidFill>
                  <a:srgbClr val="006600"/>
                </a:solidFill>
              </a:rPr>
              <a:t>Have a positive attitude.</a:t>
            </a:r>
            <a:endParaRPr lang="en-US" sz="2800" dirty="0">
              <a:solidFill>
                <a:srgbClr val="006600"/>
              </a:solidFill>
            </a:endParaRPr>
          </a:p>
          <a:p>
            <a:pPr marL="457200" lvl="0" indent="-457200">
              <a:buFont typeface="Arial" panose="020B0604020202020204" pitchFamily="34" charset="0"/>
              <a:buChar char="•"/>
            </a:pPr>
            <a:r>
              <a:rPr lang="en-US" sz="2800" dirty="0">
                <a:solidFill>
                  <a:srgbClr val="006600"/>
                </a:solidFill>
              </a:rPr>
              <a:t>Participate in </a:t>
            </a:r>
            <a:r>
              <a:rPr lang="en-US" sz="2800" dirty="0" smtClean="0">
                <a:solidFill>
                  <a:srgbClr val="006600"/>
                </a:solidFill>
              </a:rPr>
              <a:t>class.</a:t>
            </a:r>
            <a:endParaRPr lang="en-US" sz="2800" dirty="0">
              <a:solidFill>
                <a:srgbClr val="006600"/>
              </a:solidFill>
            </a:endParaRPr>
          </a:p>
          <a:p>
            <a:pPr marL="457200" lvl="0" indent="-457200">
              <a:buFont typeface="Arial" panose="020B0604020202020204" pitchFamily="34" charset="0"/>
              <a:buChar char="•"/>
            </a:pPr>
            <a:r>
              <a:rPr lang="en-US" sz="2800" dirty="0">
                <a:solidFill>
                  <a:srgbClr val="006600"/>
                </a:solidFill>
              </a:rPr>
              <a:t>Study for </a:t>
            </a:r>
            <a:r>
              <a:rPr lang="en-US" sz="2800" dirty="0" smtClean="0">
                <a:solidFill>
                  <a:srgbClr val="006600"/>
                </a:solidFill>
              </a:rPr>
              <a:t>tests.</a:t>
            </a:r>
            <a:endParaRPr lang="en-US" sz="2800" dirty="0">
              <a:solidFill>
                <a:srgbClr val="006600"/>
              </a:solidFill>
            </a:endParaRPr>
          </a:p>
          <a:p>
            <a:pPr marL="457200" lvl="0" indent="-457200">
              <a:buFont typeface="Arial" panose="020B0604020202020204" pitchFamily="34" charset="0"/>
              <a:buChar char="•"/>
            </a:pPr>
            <a:r>
              <a:rPr lang="en-US" sz="2800" dirty="0">
                <a:solidFill>
                  <a:srgbClr val="006600"/>
                </a:solidFill>
              </a:rPr>
              <a:t>Seek extra </a:t>
            </a:r>
            <a:r>
              <a:rPr lang="en-US" sz="2800" dirty="0" smtClean="0">
                <a:solidFill>
                  <a:srgbClr val="006600"/>
                </a:solidFill>
              </a:rPr>
              <a:t>help.</a:t>
            </a:r>
            <a:endParaRPr lang="en-US" sz="2800" dirty="0">
              <a:solidFill>
                <a:srgbClr val="006600"/>
              </a:solidFill>
            </a:endParaRPr>
          </a:p>
          <a:p>
            <a:pPr marL="457200" lvl="0" indent="-457200">
              <a:buFont typeface="Arial" panose="020B0604020202020204" pitchFamily="34" charset="0"/>
              <a:buChar char="•"/>
            </a:pPr>
            <a:r>
              <a:rPr lang="en-US" sz="2800" dirty="0">
                <a:solidFill>
                  <a:srgbClr val="006600"/>
                </a:solidFill>
              </a:rPr>
              <a:t>Prepare for </a:t>
            </a:r>
            <a:r>
              <a:rPr lang="en-US" sz="2800" dirty="0" smtClean="0">
                <a:solidFill>
                  <a:srgbClr val="006600"/>
                </a:solidFill>
              </a:rPr>
              <a:t>finals.</a:t>
            </a:r>
            <a:endParaRPr lang="en-US" sz="2800" dirty="0">
              <a:solidFill>
                <a:srgbClr val="006600"/>
              </a:solidFill>
            </a:endParaRPr>
          </a:p>
        </p:txBody>
      </p:sp>
      <p:sp>
        <p:nvSpPr>
          <p:cNvPr id="3" name="Rectangle 2"/>
          <p:cNvSpPr/>
          <p:nvPr/>
        </p:nvSpPr>
        <p:spPr>
          <a:xfrm>
            <a:off x="2133600" y="457200"/>
            <a:ext cx="4487126" cy="923330"/>
          </a:xfrm>
          <a:prstGeom prst="rect">
            <a:avLst/>
          </a:prstGeom>
        </p:spPr>
        <p:txBody>
          <a:bodyPr wrap="none">
            <a:spAutoFit/>
          </a:bodyPr>
          <a:lstStyle/>
          <a:p>
            <a:r>
              <a:rPr lang="en-US" sz="5400" dirty="0">
                <a:solidFill>
                  <a:srgbClr val="006600"/>
                </a:solidFill>
              </a:rPr>
              <a:t>Closer Award</a:t>
            </a:r>
          </a:p>
        </p:txBody>
      </p:sp>
      <p:sp>
        <p:nvSpPr>
          <p:cNvPr id="4" name="Rectangle 3"/>
          <p:cNvSpPr/>
          <p:nvPr/>
        </p:nvSpPr>
        <p:spPr>
          <a:xfrm>
            <a:off x="2463757" y="1752600"/>
            <a:ext cx="4272323" cy="707886"/>
          </a:xfrm>
          <a:prstGeom prst="rect">
            <a:avLst/>
          </a:prstGeom>
        </p:spPr>
        <p:txBody>
          <a:bodyPr wrap="none">
            <a:spAutoFit/>
          </a:bodyPr>
          <a:lstStyle/>
          <a:p>
            <a:r>
              <a:rPr lang="en-US" sz="4000" dirty="0">
                <a:solidFill>
                  <a:srgbClr val="006600"/>
                </a:solidFill>
              </a:rPr>
              <a:t>How do I earn it? </a:t>
            </a:r>
          </a:p>
        </p:txBody>
      </p:sp>
      <p:pic>
        <p:nvPicPr>
          <p:cNvPr id="2050" name="Picture 2" descr="C:\Users\BDerfel\AppData\Local\Microsoft\Windows\Temporary Internet Files\Content.IE5\VCI9RQKJ\MP900384688[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42295" y="363183"/>
            <a:ext cx="253339" cy="511499"/>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BDerfel\AppData\Local\Microsoft\Windows\Temporary Internet Files\Content.IE5\BKP02BCE\MP900401037[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72735" y="4297470"/>
            <a:ext cx="1950244" cy="243840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BDerfel\AppData\Local\Microsoft\Windows\Temporary Internet Files\Content.IE5\VCI9RQKJ\MP900384688[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4800" y="885192"/>
            <a:ext cx="1184435" cy="2391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0918056"/>
      </p:ext>
    </p:extLst>
  </p:cSld>
  <p:clrMapOvr>
    <a:masterClrMapping/>
  </p:clrMapOvr>
  <p:transition spd="slow" advClick="0" advTm="8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C:\Users\BDerfel\Desktop\compost post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9800" y="-5444"/>
            <a:ext cx="5068042" cy="6558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3897438"/>
      </p:ext>
    </p:extLst>
  </p:cSld>
  <p:clrMapOvr>
    <a:masterClrMapping/>
  </p:clrMapOvr>
  <p:transition spd="slow" advClick="0" advTm="800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30"/>
                                        </p:tgtEl>
                                        <p:attrNameLst>
                                          <p:attrName>style.visibility</p:attrName>
                                        </p:attrNameLst>
                                      </p:cBhvr>
                                      <p:to>
                                        <p:strVal val="visible"/>
                                      </p:to>
                                    </p:set>
                                    <p:anim calcmode="lin" valueType="num">
                                      <p:cBhvr additive="base">
                                        <p:cTn id="7" dur="500" fill="hold"/>
                                        <p:tgtEl>
                                          <p:spTgt spid="1030"/>
                                        </p:tgtEl>
                                        <p:attrNameLst>
                                          <p:attrName>ppt_x</p:attrName>
                                        </p:attrNameLst>
                                      </p:cBhvr>
                                      <p:tavLst>
                                        <p:tav tm="0">
                                          <p:val>
                                            <p:strVal val="#ppt_x"/>
                                          </p:val>
                                        </p:tav>
                                        <p:tav tm="100000">
                                          <p:val>
                                            <p:strVal val="#ppt_x"/>
                                          </p:val>
                                        </p:tav>
                                      </p:tavLst>
                                    </p:anim>
                                    <p:anim calcmode="lin" valueType="num">
                                      <p:cBhvr additive="base">
                                        <p:cTn id="8"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94818" y="19777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12" name="Rectangle 11"/>
          <p:cNvSpPr/>
          <p:nvPr/>
        </p:nvSpPr>
        <p:spPr>
          <a:xfrm>
            <a:off x="219799" y="1447800"/>
            <a:ext cx="8763000" cy="3539430"/>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Tuesday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lvl="0" indent="-457200">
              <a:buFont typeface="Arial" panose="020B0604020202020204" pitchFamily="34" charset="0"/>
              <a:buChar char="•"/>
            </a:pPr>
            <a:r>
              <a:rPr lang="en-US" sz="3200" dirty="0">
                <a:solidFill>
                  <a:srgbClr val="006600"/>
                </a:solidFill>
              </a:rPr>
              <a:t>Algebra Regents Review in room 228</a:t>
            </a:r>
          </a:p>
          <a:p>
            <a:pPr marL="457200" lvl="0" indent="-457200">
              <a:buFont typeface="Arial" panose="020B0604020202020204" pitchFamily="34" charset="0"/>
              <a:buChar char="•"/>
            </a:pPr>
            <a:r>
              <a:rPr lang="en-US" sz="3200" dirty="0">
                <a:solidFill>
                  <a:srgbClr val="006600"/>
                </a:solidFill>
              </a:rPr>
              <a:t>Algebra 2/Trigonometry Regents Review from 3-4 in room </a:t>
            </a:r>
            <a:r>
              <a:rPr lang="en-US" sz="3200" dirty="0" smtClean="0">
                <a:solidFill>
                  <a:srgbClr val="006600"/>
                </a:solidFill>
              </a:rPr>
              <a:t>224</a:t>
            </a:r>
          </a:p>
          <a:p>
            <a:pPr marL="457200" lvl="0" indent="-457200">
              <a:buFont typeface="Arial" panose="020B0604020202020204" pitchFamily="34" charset="0"/>
              <a:buChar char="•"/>
            </a:pPr>
            <a:r>
              <a:rPr lang="en-US" sz="3200" dirty="0">
                <a:solidFill>
                  <a:srgbClr val="006600"/>
                </a:solidFill>
              </a:rPr>
              <a:t>MBB/SB vs </a:t>
            </a:r>
            <a:r>
              <a:rPr lang="en-US" sz="3200" dirty="0" smtClean="0">
                <a:solidFill>
                  <a:srgbClr val="006600"/>
                </a:solidFill>
              </a:rPr>
              <a:t>Tioga</a:t>
            </a:r>
          </a:p>
          <a:p>
            <a:pPr marL="457200" lvl="0" indent="-457200">
              <a:buFont typeface="Arial" panose="020B0604020202020204" pitchFamily="34" charset="0"/>
              <a:buChar char="•"/>
            </a:pPr>
            <a:r>
              <a:rPr lang="en-US" sz="3200" dirty="0" smtClean="0">
                <a:solidFill>
                  <a:srgbClr val="006600"/>
                </a:solidFill>
              </a:rPr>
              <a:t>Track Jr. Stars Meet</a:t>
            </a:r>
            <a:endParaRPr lang="en-US" sz="3200" dirty="0">
              <a:solidFill>
                <a:srgbClr val="006600"/>
              </a:solidFill>
            </a:endParaRPr>
          </a:p>
          <a:p>
            <a:pPr marL="457200" lvl="0" indent="-457200">
              <a:buFont typeface="Arial" panose="020B0604020202020204" pitchFamily="34" charset="0"/>
              <a:buChar char="•"/>
            </a:pPr>
            <a:r>
              <a:rPr lang="en-US" sz="3200" dirty="0" smtClean="0">
                <a:solidFill>
                  <a:srgbClr val="006600"/>
                </a:solidFill>
              </a:rPr>
              <a:t>Interact Club Meeting</a:t>
            </a:r>
            <a:endParaRPr lang="en-US" sz="3200" dirty="0">
              <a:solidFill>
                <a:srgbClr val="006600"/>
              </a:solidFill>
            </a:endParaRPr>
          </a:p>
        </p:txBody>
      </p:sp>
      <p:sp>
        <p:nvSpPr>
          <p:cNvPr id="6" name="TextBox 5"/>
          <p:cNvSpPr txBox="1"/>
          <p:nvPr/>
        </p:nvSpPr>
        <p:spPr>
          <a:xfrm>
            <a:off x="2409032" y="152400"/>
            <a:ext cx="4384535"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May </a:t>
            </a:r>
            <a:r>
              <a:rPr lang="en-US" sz="3200" dirty="0" smtClean="0">
                <a:solidFill>
                  <a:srgbClr val="006600"/>
                </a:solidFill>
              </a:rPr>
              <a:t>27</a:t>
            </a:r>
            <a:r>
              <a:rPr lang="en-US" sz="3200" baseline="30000" dirty="0" smtClean="0">
                <a:solidFill>
                  <a:srgbClr val="006600"/>
                </a:solidFill>
              </a:rPr>
              <a:t>th</a:t>
            </a:r>
            <a:r>
              <a:rPr lang="en-US" sz="3200" dirty="0" smtClean="0">
                <a:solidFill>
                  <a:srgbClr val="006600"/>
                </a:solidFill>
              </a:rPr>
              <a:t> – May 30</a:t>
            </a:r>
            <a:r>
              <a:rPr lang="en-US" sz="3200" baseline="30000" dirty="0" smtClean="0">
                <a:solidFill>
                  <a:srgbClr val="006600"/>
                </a:solidFill>
              </a:rPr>
              <a:t>th</a:t>
            </a:r>
            <a:r>
              <a:rPr lang="en-US" sz="3200" dirty="0" smtClean="0">
                <a:solidFill>
                  <a:srgbClr val="006600"/>
                </a:solidFill>
              </a:rPr>
              <a:t> </a:t>
            </a:r>
            <a:endParaRPr lang="en-US" sz="3200" dirty="0">
              <a:solidFill>
                <a:srgbClr val="006600"/>
              </a:solidFill>
            </a:endParaRPr>
          </a:p>
        </p:txBody>
      </p:sp>
      <p:sp>
        <p:nvSpPr>
          <p:cNvPr id="7" name="Rectangle 6"/>
          <p:cNvSpPr/>
          <p:nvPr/>
        </p:nvSpPr>
        <p:spPr>
          <a:xfrm>
            <a:off x="294818" y="5334000"/>
            <a:ext cx="8763000" cy="1077218"/>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Wednesday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lvl="0" indent="-457200">
              <a:buFont typeface="Arial" panose="020B0604020202020204" pitchFamily="34" charset="0"/>
              <a:buChar char="•"/>
            </a:pPr>
            <a:r>
              <a:rPr lang="en-US" sz="3200" dirty="0">
                <a:solidFill>
                  <a:srgbClr val="006600"/>
                </a:solidFill>
              </a:rPr>
              <a:t>Art Club </a:t>
            </a:r>
            <a:r>
              <a:rPr lang="en-US" sz="3200" dirty="0" smtClean="0">
                <a:solidFill>
                  <a:srgbClr val="006600"/>
                </a:solidFill>
              </a:rPr>
              <a:t>Meeting</a:t>
            </a:r>
            <a:endParaRPr lang="en-US" sz="3200" dirty="0" smtClean="0">
              <a:solidFill>
                <a:srgbClr val="006600"/>
              </a:solidFill>
            </a:endParaRPr>
          </a:p>
        </p:txBody>
      </p:sp>
    </p:spTree>
    <p:extLst>
      <p:ext uri="{BB962C8B-B14F-4D97-AF65-F5344CB8AC3E}">
        <p14:creationId xmlns:p14="http://schemas.microsoft.com/office/powerpoint/2010/main" val="372045312"/>
      </p:ext>
    </p:extLst>
  </p:cSld>
  <p:clrMapOvr>
    <a:masterClrMapping/>
  </p:clrMapOvr>
  <p:transition spd="slow" advClick="0" advTm="900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7"/>
                                        </p:tgtEl>
                                      </p:cBhvr>
                                    </p:animEffect>
                                    <p:animScale>
                                      <p:cBhvr>
                                        <p:cTn id="7" dur="2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5" name="TextBox 4"/>
          <p:cNvSpPr txBox="1"/>
          <p:nvPr/>
        </p:nvSpPr>
        <p:spPr>
          <a:xfrm>
            <a:off x="2409032" y="152400"/>
            <a:ext cx="4384535"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May </a:t>
            </a:r>
            <a:r>
              <a:rPr lang="en-US" sz="3200" dirty="0" smtClean="0">
                <a:solidFill>
                  <a:srgbClr val="006600"/>
                </a:solidFill>
              </a:rPr>
              <a:t>27</a:t>
            </a:r>
            <a:r>
              <a:rPr lang="en-US" sz="3200" baseline="30000" dirty="0" smtClean="0">
                <a:solidFill>
                  <a:srgbClr val="006600"/>
                </a:solidFill>
              </a:rPr>
              <a:t>th</a:t>
            </a:r>
            <a:r>
              <a:rPr lang="en-US" sz="3200" dirty="0" smtClean="0">
                <a:solidFill>
                  <a:srgbClr val="006600"/>
                </a:solidFill>
              </a:rPr>
              <a:t> – May 30</a:t>
            </a:r>
            <a:r>
              <a:rPr lang="en-US" sz="3200" baseline="30000" dirty="0" smtClean="0">
                <a:solidFill>
                  <a:srgbClr val="006600"/>
                </a:solidFill>
              </a:rPr>
              <a:t>th</a:t>
            </a:r>
            <a:r>
              <a:rPr lang="en-US" sz="3200" dirty="0" smtClean="0">
                <a:solidFill>
                  <a:srgbClr val="006600"/>
                </a:solidFill>
              </a:rPr>
              <a:t> </a:t>
            </a:r>
            <a:endParaRPr lang="en-US" sz="3200" dirty="0">
              <a:solidFill>
                <a:srgbClr val="006600"/>
              </a:solidFill>
            </a:endParaRPr>
          </a:p>
        </p:txBody>
      </p:sp>
      <p:sp>
        <p:nvSpPr>
          <p:cNvPr id="7" name="Rectangle 6"/>
          <p:cNvSpPr/>
          <p:nvPr/>
        </p:nvSpPr>
        <p:spPr>
          <a:xfrm>
            <a:off x="219799" y="1447800"/>
            <a:ext cx="8763000" cy="3046988"/>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Thursday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lvl="0" indent="-457200">
              <a:buFont typeface="Arial" panose="020B0604020202020204" pitchFamily="34" charset="0"/>
              <a:buChar char="•"/>
            </a:pPr>
            <a:r>
              <a:rPr lang="en-US" sz="3200" dirty="0">
                <a:solidFill>
                  <a:srgbClr val="006600"/>
                </a:solidFill>
              </a:rPr>
              <a:t>Travel Club </a:t>
            </a:r>
          </a:p>
          <a:p>
            <a:pPr marL="457200" lvl="0" indent="-457200">
              <a:buFont typeface="Arial" panose="020B0604020202020204" pitchFamily="34" charset="0"/>
              <a:buChar char="•"/>
            </a:pPr>
            <a:r>
              <a:rPr lang="en-US" sz="3200" dirty="0">
                <a:solidFill>
                  <a:srgbClr val="006600"/>
                </a:solidFill>
              </a:rPr>
              <a:t>Algebra 2/Trigonometry Regents Review from 3-4 in room 224</a:t>
            </a:r>
          </a:p>
          <a:p>
            <a:pPr marL="457200" lvl="0" indent="-457200">
              <a:buFont typeface="Arial" panose="020B0604020202020204" pitchFamily="34" charset="0"/>
              <a:buChar char="•"/>
            </a:pPr>
            <a:r>
              <a:rPr lang="en-US" sz="3200" dirty="0">
                <a:solidFill>
                  <a:srgbClr val="006600"/>
                </a:solidFill>
              </a:rPr>
              <a:t>MBB/SB @ </a:t>
            </a:r>
            <a:r>
              <a:rPr lang="en-US" sz="3200" dirty="0" smtClean="0">
                <a:solidFill>
                  <a:srgbClr val="006600"/>
                </a:solidFill>
              </a:rPr>
              <a:t>SVE</a:t>
            </a:r>
          </a:p>
          <a:p>
            <a:pPr marL="457200" lvl="0" indent="-457200">
              <a:buFont typeface="Arial" panose="020B0604020202020204" pitchFamily="34" charset="0"/>
              <a:buChar char="•"/>
            </a:pPr>
            <a:r>
              <a:rPr lang="en-US" sz="3200" dirty="0" smtClean="0">
                <a:solidFill>
                  <a:srgbClr val="006600"/>
                </a:solidFill>
              </a:rPr>
              <a:t>Prism Concert 7:00</a:t>
            </a:r>
            <a:endParaRPr lang="en-US" sz="3200" dirty="0">
              <a:solidFill>
                <a:srgbClr val="006600"/>
              </a:solidFill>
            </a:endParaRPr>
          </a:p>
        </p:txBody>
      </p:sp>
      <p:sp>
        <p:nvSpPr>
          <p:cNvPr id="9" name="Rectangle 8"/>
          <p:cNvSpPr/>
          <p:nvPr/>
        </p:nvSpPr>
        <p:spPr>
          <a:xfrm>
            <a:off x="314216" y="4810631"/>
            <a:ext cx="8763000" cy="2062103"/>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Friday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lvl="0" indent="-457200">
              <a:buFont typeface="Arial" panose="020B0604020202020204" pitchFamily="34" charset="0"/>
              <a:buChar char="•"/>
            </a:pPr>
            <a:r>
              <a:rPr lang="en-US" sz="3200" dirty="0">
                <a:solidFill>
                  <a:srgbClr val="006600"/>
                </a:solidFill>
              </a:rPr>
              <a:t>Points Picnic</a:t>
            </a:r>
          </a:p>
          <a:p>
            <a:pPr marL="457200" lvl="0" indent="-457200">
              <a:buFont typeface="Arial" panose="020B0604020202020204" pitchFamily="34" charset="0"/>
              <a:buChar char="•"/>
            </a:pPr>
            <a:r>
              <a:rPr lang="en-US" sz="3200" dirty="0">
                <a:solidFill>
                  <a:srgbClr val="006600"/>
                </a:solidFill>
              </a:rPr>
              <a:t>Prism Concert @ 7:00 p.m.</a:t>
            </a:r>
          </a:p>
          <a:p>
            <a:pPr marL="457200" lvl="0" indent="-457200">
              <a:buFont typeface="Arial" panose="020B0604020202020204" pitchFamily="34" charset="0"/>
              <a:buChar char="•"/>
            </a:pPr>
            <a:r>
              <a:rPr lang="en-US" sz="3200" dirty="0">
                <a:solidFill>
                  <a:srgbClr val="006600"/>
                </a:solidFill>
              </a:rPr>
              <a:t>Class of 2015 – balance of senior trip due</a:t>
            </a:r>
          </a:p>
        </p:txBody>
      </p:sp>
    </p:spTree>
    <p:extLst>
      <p:ext uri="{BB962C8B-B14F-4D97-AF65-F5344CB8AC3E}">
        <p14:creationId xmlns:p14="http://schemas.microsoft.com/office/powerpoint/2010/main" val="638641710"/>
      </p:ext>
    </p:extLst>
  </p:cSld>
  <p:clrMapOvr>
    <a:masterClrMapping/>
  </p:clrMapOvr>
  <p:transition spd="slow" advClick="0" advTm="900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7"/>
                                        </p:tgtEl>
                                      </p:cBhvr>
                                    </p:animEffect>
                                    <p:animScale>
                                      <p:cBhvr>
                                        <p:cTn id="7" dur="250" autoRev="1" fill="hold"/>
                                        <p:tgtEl>
                                          <p:spTgt spid="7"/>
                                        </p:tgtEl>
                                      </p:cBhvr>
                                      <p:by x="105000" y="105000"/>
                                    </p:animScale>
                                  </p:childTnLst>
                                </p:cTn>
                              </p:par>
                            </p:childTnLst>
                          </p:cTn>
                        </p:par>
                        <p:par>
                          <p:cTn id="8" fill="hold">
                            <p:stCondLst>
                              <p:cond delay="500"/>
                            </p:stCondLst>
                            <p:childTnLst>
                              <p:par>
                                <p:cTn id="9" presetID="26" presetClass="emph" presetSubtype="0" fill="hold" grpId="0" nodeType="afterEffect">
                                  <p:stCondLst>
                                    <p:cond delay="0"/>
                                  </p:stCondLst>
                                  <p:childTnLst>
                                    <p:animEffect transition="out" filter="fade">
                                      <p:cBhvr>
                                        <p:cTn id="10" dur="500" tmFilter="0, 0; .2, .5; .8, .5; 1, 0"/>
                                        <p:tgtEl>
                                          <p:spTgt spid="9"/>
                                        </p:tgtEl>
                                      </p:cBhvr>
                                    </p:animEffect>
                                    <p:animScale>
                                      <p:cBhvr>
                                        <p:cTn id="11" dur="25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4065</TotalTime>
  <Words>216</Words>
  <Application>Microsoft Office PowerPoint</Application>
  <PresentationFormat>On-screen Show (4:3)</PresentationFormat>
  <Paragraphs>44</Paragraphs>
  <Slides>8</Slides>
  <Notes>3</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Apex</vt:lpstr>
      <vt:lpstr>PowerPoint Presentation</vt:lpstr>
      <vt:lpstr>PowerPoint Presentation</vt:lpstr>
      <vt:lpstr>Brain Teaser</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Newfield High School 2011 - 2012</dc:title>
  <dc:creator>BDerfel</dc:creator>
  <cp:lastModifiedBy>BDerfel</cp:lastModifiedBy>
  <cp:revision>356</cp:revision>
  <dcterms:created xsi:type="dcterms:W3CDTF">2013-08-29T18:32:30Z</dcterms:created>
  <dcterms:modified xsi:type="dcterms:W3CDTF">2014-05-27T21:28:28Z</dcterms:modified>
</cp:coreProperties>
</file>