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11"/>
  </p:notesMasterIdLst>
  <p:sldIdLst>
    <p:sldId id="290" r:id="rId2"/>
    <p:sldId id="306" r:id="rId3"/>
    <p:sldId id="294" r:id="rId4"/>
    <p:sldId id="299" r:id="rId5"/>
    <p:sldId id="303" r:id="rId6"/>
    <p:sldId id="302" r:id="rId7"/>
    <p:sldId id="295" r:id="rId8"/>
    <p:sldId id="304" r:id="rId9"/>
    <p:sldId id="30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90" y="-84"/>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5/19/2014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2</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5</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6</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5/19/2014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5/19/2014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5/19/2014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5/19/2014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5/19/2014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19</a:t>
            </a:r>
            <a:r>
              <a:rPr lang="en-US" sz="3200" baseline="30000" dirty="0" smtClean="0">
                <a:solidFill>
                  <a:srgbClr val="006600"/>
                </a:solidFill>
              </a:rPr>
              <a:t>th</a:t>
            </a:r>
            <a:r>
              <a:rPr lang="en-US" sz="3200" dirty="0" smtClean="0">
                <a:solidFill>
                  <a:srgbClr val="006600"/>
                </a:solidFill>
              </a:rPr>
              <a:t> – May 23</a:t>
            </a:r>
            <a:r>
              <a:rPr lang="en-US" sz="3200" baseline="30000" dirty="0" smtClean="0">
                <a:solidFill>
                  <a:srgbClr val="006600"/>
                </a:solidFill>
              </a:rPr>
              <a:t>rd</a:t>
            </a:r>
            <a:endParaRPr lang="en-US" sz="3200" dirty="0">
              <a:solidFill>
                <a:srgbClr val="006600"/>
              </a:solidFill>
            </a:endParaRPr>
          </a:p>
        </p:txBody>
      </p:sp>
      <p:pic>
        <p:nvPicPr>
          <p:cNvPr id="3" name="Picture 2" descr="C:\Users\BDerfel\Desktop\courtyard garden\IMG_1847.JPG"/>
          <p:cNvPicPr/>
          <p:nvPr/>
        </p:nvPicPr>
        <p:blipFill>
          <a:blip r:embed="rId2">
            <a:extLst>
              <a:ext uri="{28A0092B-C50C-407E-A947-70E740481C1C}">
                <a14:useLocalDpi xmlns:a14="http://schemas.microsoft.com/office/drawing/2010/main" val="0"/>
              </a:ext>
            </a:extLst>
          </a:blip>
          <a:srcRect/>
          <a:stretch>
            <a:fillRect/>
          </a:stretch>
        </p:blipFill>
        <p:spPr bwMode="auto">
          <a:xfrm>
            <a:off x="1971674" y="1476374"/>
            <a:ext cx="5800725" cy="4772025"/>
          </a:xfrm>
          <a:prstGeom prst="rect">
            <a:avLst/>
          </a:prstGeom>
          <a:noFill/>
          <a:ln>
            <a:noFill/>
          </a:ln>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312" y="152400"/>
            <a:ext cx="5043488" cy="6631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460791"/>
      </p:ext>
    </p:extLst>
  </p:cSld>
  <p:clrMapOvr>
    <a:masterClrMapping/>
  </p:clrMapOvr>
  <p:transition spd="slow" advClick="0" advTm="8000">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406729"/>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sp>
        <p:nvSpPr>
          <p:cNvPr id="2" name="Rectangle 1"/>
          <p:cNvSpPr/>
          <p:nvPr/>
        </p:nvSpPr>
        <p:spPr>
          <a:xfrm>
            <a:off x="2847418" y="2688103"/>
            <a:ext cx="3595856" cy="1200329"/>
          </a:xfrm>
          <a:prstGeom prst="rect">
            <a:avLst/>
          </a:prstGeom>
        </p:spPr>
        <p:txBody>
          <a:bodyPr wrap="none">
            <a:spAutoFit/>
          </a:bodyPr>
          <a:lstStyle/>
          <a:p>
            <a:r>
              <a:rPr lang="en-US" sz="7200" dirty="0"/>
              <a:t>I'M you </a:t>
            </a:r>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509" y="1752600"/>
            <a:ext cx="7991746" cy="584775"/>
          </a:xfrm>
          <a:prstGeom prst="rect">
            <a:avLst/>
          </a:prstGeom>
        </p:spPr>
        <p:txBody>
          <a:bodyPr wrap="square">
            <a:spAutoFit/>
          </a:bodyPr>
          <a:lstStyle/>
          <a:p>
            <a:r>
              <a:rPr lang="en-US" sz="3200" dirty="0" smtClean="0">
                <a:solidFill>
                  <a:srgbClr val="006600"/>
                </a:solidFill>
              </a:rPr>
              <a:t>			</a:t>
            </a:r>
            <a:endParaRPr lang="en-US" sz="24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1"/>
            <a:ext cx="1447799" cy="11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790713" cy="12464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84509" y="1905000"/>
            <a:ext cx="8140433" cy="4031873"/>
          </a:xfrm>
          <a:prstGeom prst="rect">
            <a:avLst/>
          </a:prstGeom>
        </p:spPr>
        <p:txBody>
          <a:bodyPr wrap="square">
            <a:spAutoFit/>
          </a:bodyPr>
          <a:lstStyle/>
          <a:p>
            <a:r>
              <a:rPr lang="en-US" sz="3200" dirty="0">
                <a:solidFill>
                  <a:srgbClr val="006600"/>
                </a:solidFill>
                <a:latin typeface="Times New Roman" panose="02020603050405020304" pitchFamily="18" charset="0"/>
                <a:cs typeface="Times New Roman" panose="02020603050405020304" pitchFamily="18" charset="0"/>
              </a:rPr>
              <a:t>“Teachers are members of a heretofore respected profession, and their concern for learning is a concern for others and hence a service to the community.  Society can’t do without them, and what they profess apart from the specifics of their teaching is the moral and spiritual wisdom necessary for the survival of </a:t>
            </a:r>
            <a:r>
              <a:rPr lang="en-US" sz="3200" dirty="0" smtClean="0">
                <a:solidFill>
                  <a:srgbClr val="006600"/>
                </a:solidFill>
                <a:latin typeface="Times New Roman" panose="02020603050405020304" pitchFamily="18" charset="0"/>
                <a:cs typeface="Times New Roman" panose="02020603050405020304" pitchFamily="18" charset="0"/>
              </a:rPr>
              <a:t>civilization.”</a:t>
            </a:r>
          </a:p>
          <a:p>
            <a:r>
              <a:rPr lang="en-US" sz="3200" dirty="0">
                <a:solidFill>
                  <a:srgbClr val="006600"/>
                </a:solidFill>
                <a:latin typeface="Times New Roman" panose="02020603050405020304" pitchFamily="18" charset="0"/>
                <a:cs typeface="Times New Roman" panose="02020603050405020304" pitchFamily="18" charset="0"/>
              </a:rPr>
              <a:t>	</a:t>
            </a:r>
            <a:r>
              <a:rPr lang="en-US" sz="3200" dirty="0" smtClean="0">
                <a:solidFill>
                  <a:srgbClr val="006600"/>
                </a:solidFill>
                <a:latin typeface="Times New Roman" panose="02020603050405020304" pitchFamily="18" charset="0"/>
                <a:cs typeface="Times New Roman" panose="02020603050405020304" pitchFamily="18" charset="0"/>
              </a:rPr>
              <a:t>		</a:t>
            </a:r>
            <a:r>
              <a:rPr lang="en-US" sz="3200" dirty="0">
                <a:solidFill>
                  <a:srgbClr val="006600"/>
                </a:solidFill>
                <a:latin typeface="Times New Roman" panose="02020603050405020304" pitchFamily="18" charset="0"/>
                <a:cs typeface="Times New Roman" panose="02020603050405020304" pitchFamily="18" charset="0"/>
              </a:rPr>
              <a:t>	</a:t>
            </a:r>
            <a:r>
              <a:rPr lang="en-US" sz="3200" dirty="0" smtClean="0">
                <a:solidFill>
                  <a:srgbClr val="006600"/>
                </a:solidFill>
                <a:latin typeface="Times New Roman" panose="02020603050405020304" pitchFamily="18" charset="0"/>
                <a:cs typeface="Times New Roman" panose="02020603050405020304" pitchFamily="18" charset="0"/>
              </a:rPr>
              <a:t>	       (</a:t>
            </a:r>
            <a:r>
              <a:rPr lang="en-US" sz="3200" dirty="0">
                <a:solidFill>
                  <a:srgbClr val="006600"/>
                </a:solidFill>
                <a:latin typeface="Times New Roman" panose="02020603050405020304" pitchFamily="18" charset="0"/>
                <a:cs typeface="Times New Roman" panose="02020603050405020304" pitchFamily="18" charset="0"/>
              </a:rPr>
              <a:t>Louise Cowan</a:t>
            </a:r>
            <a:r>
              <a:rPr lang="en-US" sz="3200" dirty="0" smtClean="0">
                <a:solidFill>
                  <a:srgbClr val="006600"/>
                </a:solidFill>
                <a:latin typeface="Times New Roman" panose="02020603050405020304" pitchFamily="18" charset="0"/>
                <a:cs typeface="Times New Roman" panose="02020603050405020304" pitchFamily="18" charset="0"/>
              </a:rPr>
              <a:t>)</a:t>
            </a:r>
            <a:endParaRPr lang="en-US" sz="3200" dirty="0">
              <a:solidFill>
                <a:srgbClr val="0066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200" advClick="0" advTm="11000">
        <p:dissolve/>
      </p:transition>
    </mc:Choice>
    <mc:Fallback xmlns="">
      <p:transition spd="slow" advClick="0" advTm="1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797" y="2743199"/>
            <a:ext cx="4572000" cy="3108543"/>
          </a:xfrm>
          <a:prstGeom prst="rect">
            <a:avLst/>
          </a:prstGeom>
        </p:spPr>
        <p:txBody>
          <a:bodyPr>
            <a:spAutoFit/>
          </a:bodyPr>
          <a:lstStyle/>
          <a:p>
            <a:pPr marL="457200" indent="-457200">
              <a:buFont typeface="Arial" panose="020B0604020202020204" pitchFamily="34" charset="0"/>
              <a:buChar char="•"/>
            </a:pPr>
            <a:r>
              <a:rPr lang="en-US" sz="2800" dirty="0" smtClean="0">
                <a:solidFill>
                  <a:srgbClr val="006600"/>
                </a:solidFill>
              </a:rPr>
              <a:t>Finish </a:t>
            </a:r>
            <a:r>
              <a:rPr lang="en-US" sz="2800" dirty="0">
                <a:solidFill>
                  <a:srgbClr val="006600"/>
                </a:solidFill>
              </a:rPr>
              <a:t>strong!</a:t>
            </a:r>
          </a:p>
          <a:p>
            <a:pPr marL="457200" lvl="0" indent="-457200">
              <a:buFont typeface="Arial" panose="020B0604020202020204" pitchFamily="34" charset="0"/>
              <a:buChar char="•"/>
            </a:pPr>
            <a:r>
              <a:rPr lang="en-US" sz="2800" dirty="0">
                <a:solidFill>
                  <a:srgbClr val="006600"/>
                </a:solidFill>
              </a:rPr>
              <a:t>Do your </a:t>
            </a:r>
            <a:r>
              <a:rPr lang="en-US" sz="2800" dirty="0" smtClean="0">
                <a:solidFill>
                  <a:srgbClr val="006600"/>
                </a:solidFill>
              </a:rPr>
              <a:t>homework.</a:t>
            </a:r>
            <a:endParaRPr lang="en-US" sz="2800" dirty="0">
              <a:solidFill>
                <a:srgbClr val="006600"/>
              </a:solidFill>
            </a:endParaRPr>
          </a:p>
          <a:p>
            <a:pPr marL="457200" lvl="0" indent="-457200">
              <a:buFont typeface="Arial" panose="020B0604020202020204" pitchFamily="34" charset="0"/>
              <a:buChar char="•"/>
            </a:pPr>
            <a:r>
              <a:rPr lang="en-US" sz="2800" dirty="0" smtClean="0">
                <a:solidFill>
                  <a:srgbClr val="006600"/>
                </a:solidFill>
              </a:rPr>
              <a:t>Have a positive attitude.</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Participate in </a:t>
            </a:r>
            <a:r>
              <a:rPr lang="en-US" sz="2800" dirty="0" smtClean="0">
                <a:solidFill>
                  <a:srgbClr val="006600"/>
                </a:solidFill>
              </a:rPr>
              <a:t>class.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Study for </a:t>
            </a:r>
            <a:r>
              <a:rPr lang="en-US" sz="2800" dirty="0" smtClean="0">
                <a:solidFill>
                  <a:srgbClr val="006600"/>
                </a:solidFill>
              </a:rPr>
              <a:t>tests.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Seek extra </a:t>
            </a:r>
            <a:r>
              <a:rPr lang="en-US" sz="2800" dirty="0" smtClean="0">
                <a:solidFill>
                  <a:srgbClr val="006600"/>
                </a:solidFill>
              </a:rPr>
              <a:t>help.</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Prepare for </a:t>
            </a:r>
            <a:r>
              <a:rPr lang="en-US" sz="2800" dirty="0" smtClean="0">
                <a:solidFill>
                  <a:srgbClr val="006600"/>
                </a:solidFill>
              </a:rPr>
              <a:t>finals.</a:t>
            </a:r>
            <a:endParaRPr lang="en-US" sz="2800" dirty="0">
              <a:solidFill>
                <a:srgbClr val="006600"/>
              </a:solidFill>
            </a:endParaRPr>
          </a:p>
        </p:txBody>
      </p:sp>
      <p:sp>
        <p:nvSpPr>
          <p:cNvPr id="3" name="Rectangle 2"/>
          <p:cNvSpPr/>
          <p:nvPr/>
        </p:nvSpPr>
        <p:spPr>
          <a:xfrm>
            <a:off x="2133600" y="457200"/>
            <a:ext cx="4487126" cy="923330"/>
          </a:xfrm>
          <a:prstGeom prst="rect">
            <a:avLst/>
          </a:prstGeom>
        </p:spPr>
        <p:txBody>
          <a:bodyPr wrap="none">
            <a:spAutoFit/>
          </a:bodyPr>
          <a:lstStyle/>
          <a:p>
            <a:r>
              <a:rPr lang="en-US" sz="5400" dirty="0">
                <a:solidFill>
                  <a:srgbClr val="006600"/>
                </a:solidFill>
              </a:rPr>
              <a:t>Closer Award</a:t>
            </a:r>
          </a:p>
        </p:txBody>
      </p:sp>
      <p:sp>
        <p:nvSpPr>
          <p:cNvPr id="4" name="Rectangle 3"/>
          <p:cNvSpPr/>
          <p:nvPr/>
        </p:nvSpPr>
        <p:spPr>
          <a:xfrm>
            <a:off x="2463757" y="1752600"/>
            <a:ext cx="4272323" cy="707886"/>
          </a:xfrm>
          <a:prstGeom prst="rect">
            <a:avLst/>
          </a:prstGeom>
        </p:spPr>
        <p:txBody>
          <a:bodyPr wrap="none">
            <a:spAutoFit/>
          </a:bodyPr>
          <a:lstStyle/>
          <a:p>
            <a:r>
              <a:rPr lang="en-US" sz="4000" dirty="0">
                <a:solidFill>
                  <a:srgbClr val="006600"/>
                </a:solidFill>
              </a:rPr>
              <a:t>How do I earn it? </a:t>
            </a:r>
          </a:p>
        </p:txBody>
      </p:sp>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BKP02BCE\MP90040103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2735" y="4297470"/>
            <a:ext cx="1950244" cy="24384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Derfel\AppData\Local\Microsoft\Windows\Temporary Internet Files\Content.IE5\VCI9RQKJ\MP90038468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885192"/>
            <a:ext cx="1184435" cy="239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18056"/>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BDerfel\Desktop\compost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444"/>
            <a:ext cx="5068042" cy="655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7438"/>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94818" y="19777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219799" y="1229618"/>
            <a:ext cx="8763000" cy="1569660"/>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solidFill>
                  <a:srgbClr val="006600"/>
                </a:solidFill>
                <a:latin typeface="Times New Roman" panose="02020603050405020304" pitchFamily="18" charset="0"/>
                <a:cs typeface="Times New Roman" panose="02020603050405020304" pitchFamily="18" charset="0"/>
              </a:rPr>
              <a:t>Upward Bound</a:t>
            </a:r>
          </a:p>
          <a:p>
            <a:pPr marL="457200" lvl="0" indent="-457200">
              <a:buFont typeface="Arial" panose="020B0604020202020204" pitchFamily="34" charset="0"/>
              <a:buChar char="•"/>
            </a:pPr>
            <a:r>
              <a:rPr lang="en-US" sz="3200" dirty="0">
                <a:solidFill>
                  <a:srgbClr val="006600"/>
                </a:solidFill>
              </a:rPr>
              <a:t>Track Section IV </a:t>
            </a:r>
            <a:r>
              <a:rPr lang="en-US" sz="3200" dirty="0" smtClean="0">
                <a:solidFill>
                  <a:srgbClr val="006600"/>
                </a:solidFill>
              </a:rPr>
              <a:t>Pentathlon </a:t>
            </a:r>
            <a:r>
              <a:rPr lang="en-US" sz="3200" dirty="0">
                <a:solidFill>
                  <a:srgbClr val="006600"/>
                </a:solidFill>
              </a:rPr>
              <a:t>@ </a:t>
            </a:r>
            <a:r>
              <a:rPr lang="en-US" sz="3200" dirty="0" smtClean="0">
                <a:solidFill>
                  <a:srgbClr val="006600"/>
                </a:solidFill>
              </a:rPr>
              <a:t>Binghamton</a:t>
            </a:r>
            <a:r>
              <a:rPr lang="en-US" sz="3200" dirty="0" smtClean="0">
                <a:solidFill>
                  <a:srgbClr val="006600"/>
                </a:solidFill>
                <a:latin typeface="Times New Roman" panose="02020603050405020304" pitchFamily="18" charset="0"/>
                <a:cs typeface="Times New Roman" panose="02020603050405020304" pitchFamily="18" charset="0"/>
              </a:rPr>
              <a:t> </a:t>
            </a:r>
            <a:endParaRPr lang="en-US" sz="3200" dirty="0" smtClean="0">
              <a:solidFill>
                <a:srgbClr val="006600"/>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189319" y="3124200"/>
            <a:ext cx="8763000" cy="3539430"/>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Tuesday:</a:t>
            </a:r>
          </a:p>
          <a:p>
            <a:pPr marL="457200" lvl="0" indent="-457200">
              <a:buFont typeface="Arial" panose="020B0604020202020204" pitchFamily="34" charset="0"/>
              <a:buChar char="•"/>
            </a:pPr>
            <a:r>
              <a:rPr lang="en-US" sz="3200" dirty="0">
                <a:solidFill>
                  <a:srgbClr val="006600"/>
                </a:solidFill>
              </a:rPr>
              <a:t>Algebra Regents Review in room 228</a:t>
            </a:r>
          </a:p>
          <a:p>
            <a:pPr marL="457200" lvl="0" indent="-457200">
              <a:buFont typeface="Arial" panose="020B0604020202020204" pitchFamily="34" charset="0"/>
              <a:buChar char="•"/>
            </a:pPr>
            <a:r>
              <a:rPr lang="en-US" sz="3200" dirty="0">
                <a:solidFill>
                  <a:srgbClr val="006600"/>
                </a:solidFill>
              </a:rPr>
              <a:t>Algebra 2/Trigonometry Regents Review from 3-4 in room </a:t>
            </a:r>
            <a:r>
              <a:rPr lang="en-US" sz="3200" dirty="0" smtClean="0">
                <a:solidFill>
                  <a:srgbClr val="006600"/>
                </a:solidFill>
              </a:rPr>
              <a:t>224</a:t>
            </a:r>
          </a:p>
          <a:p>
            <a:pPr marL="457200" lvl="0" indent="-457200">
              <a:buFont typeface="Arial" panose="020B0604020202020204" pitchFamily="34" charset="0"/>
              <a:buChar char="•"/>
            </a:pPr>
            <a:r>
              <a:rPr lang="en-US" sz="3200" dirty="0">
                <a:solidFill>
                  <a:srgbClr val="006600"/>
                </a:solidFill>
              </a:rPr>
              <a:t>MBB/SB vs Watkins</a:t>
            </a:r>
          </a:p>
          <a:p>
            <a:pPr marL="457200" lvl="0" indent="-457200">
              <a:buFont typeface="Arial" panose="020B0604020202020204" pitchFamily="34" charset="0"/>
              <a:buChar char="•"/>
            </a:pPr>
            <a:r>
              <a:rPr lang="en-US" sz="3200" dirty="0">
                <a:solidFill>
                  <a:srgbClr val="006600"/>
                </a:solidFill>
              </a:rPr>
              <a:t>Spring Arts Festival </a:t>
            </a:r>
            <a:r>
              <a:rPr lang="en-US" sz="3200" dirty="0" err="1">
                <a:solidFill>
                  <a:srgbClr val="006600"/>
                </a:solidFill>
              </a:rPr>
              <a:t>4p.m</a:t>
            </a:r>
            <a:r>
              <a:rPr lang="en-US" sz="3200" dirty="0">
                <a:solidFill>
                  <a:srgbClr val="006600"/>
                </a:solidFill>
              </a:rPr>
              <a:t>. to 8:00 p.m.</a:t>
            </a:r>
          </a:p>
          <a:p>
            <a:pPr marL="457200" lvl="0" indent="-457200">
              <a:buFont typeface="Arial" panose="020B0604020202020204" pitchFamily="34" charset="0"/>
              <a:buChar char="•"/>
            </a:pPr>
            <a:r>
              <a:rPr lang="en-US" sz="3200" dirty="0">
                <a:solidFill>
                  <a:srgbClr val="006600"/>
                </a:solidFill>
              </a:rPr>
              <a:t>Newfield School District Budget Vote</a:t>
            </a:r>
          </a:p>
        </p:txBody>
      </p:sp>
      <p:sp>
        <p:nvSpPr>
          <p:cNvPr id="9" name="TextBox 8"/>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19</a:t>
            </a:r>
            <a:r>
              <a:rPr lang="en-US" sz="3200" baseline="30000" dirty="0" smtClean="0">
                <a:solidFill>
                  <a:srgbClr val="006600"/>
                </a:solidFill>
              </a:rPr>
              <a:t>th</a:t>
            </a:r>
            <a:r>
              <a:rPr lang="en-US" sz="3200" dirty="0" smtClean="0">
                <a:solidFill>
                  <a:srgbClr val="006600"/>
                </a:solidFill>
              </a:rPr>
              <a:t> – May 23</a:t>
            </a:r>
            <a:r>
              <a:rPr lang="en-US" sz="3200" baseline="30000" dirty="0" smtClean="0">
                <a:solidFill>
                  <a:srgbClr val="006600"/>
                </a:solidFill>
              </a:rPr>
              <a:t>rd</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9000">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219799" y="2895600"/>
            <a:ext cx="8763000" cy="304698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Art Club </a:t>
            </a:r>
            <a:r>
              <a:rPr lang="en-US" sz="3200" dirty="0" smtClean="0">
                <a:solidFill>
                  <a:srgbClr val="006600"/>
                </a:solidFill>
              </a:rPr>
              <a:t>Meeting</a:t>
            </a:r>
          </a:p>
          <a:p>
            <a:pPr marL="457200" lvl="0" indent="-457200">
              <a:buFont typeface="Arial" panose="020B0604020202020204" pitchFamily="34" charset="0"/>
              <a:buChar char="•"/>
            </a:pPr>
            <a:r>
              <a:rPr lang="en-US" sz="3200" dirty="0">
                <a:solidFill>
                  <a:srgbClr val="006600"/>
                </a:solidFill>
              </a:rPr>
              <a:t>Track @ Marathon Class D Meet</a:t>
            </a:r>
          </a:p>
          <a:p>
            <a:pPr marL="457200" lvl="0" indent="-457200">
              <a:buFont typeface="Arial" panose="020B0604020202020204" pitchFamily="34" charset="0"/>
              <a:buChar char="•"/>
            </a:pPr>
            <a:r>
              <a:rPr lang="en-US" sz="3200" dirty="0">
                <a:solidFill>
                  <a:srgbClr val="006600"/>
                </a:solidFill>
              </a:rPr>
              <a:t>Student Council Meeting - Mandatory</a:t>
            </a:r>
          </a:p>
          <a:p>
            <a:pPr marL="457200" lvl="0" indent="-457200">
              <a:buFont typeface="Arial" panose="020B0604020202020204" pitchFamily="34" charset="0"/>
              <a:buChar char="•"/>
            </a:pPr>
            <a:r>
              <a:rPr lang="en-US" sz="3200" dirty="0">
                <a:solidFill>
                  <a:srgbClr val="006600"/>
                </a:solidFill>
              </a:rPr>
              <a:t>Free Beef Stew Sample to everyone</a:t>
            </a:r>
          </a:p>
          <a:p>
            <a:pPr marL="457200" lvl="0" indent="-457200">
              <a:buFont typeface="Arial" panose="020B0604020202020204" pitchFamily="34" charset="0"/>
              <a:buChar char="•"/>
            </a:pPr>
            <a:endParaRPr lang="en-US" sz="3200" dirty="0">
              <a:solidFill>
                <a:srgbClr val="006600"/>
              </a:solidFill>
            </a:endParaRPr>
          </a:p>
        </p:txBody>
      </p:sp>
      <p:sp>
        <p:nvSpPr>
          <p:cNvPr id="6" name="TextBox 5"/>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19</a:t>
            </a:r>
            <a:r>
              <a:rPr lang="en-US" sz="3200" baseline="30000" dirty="0" smtClean="0">
                <a:solidFill>
                  <a:srgbClr val="006600"/>
                </a:solidFill>
              </a:rPr>
              <a:t>th</a:t>
            </a:r>
            <a:r>
              <a:rPr lang="en-US" sz="3200" dirty="0" smtClean="0">
                <a:solidFill>
                  <a:srgbClr val="006600"/>
                </a:solidFill>
              </a:rPr>
              <a:t> – May 23</a:t>
            </a:r>
            <a:r>
              <a:rPr lang="en-US" sz="3200" baseline="30000" dirty="0" smtClean="0">
                <a:solidFill>
                  <a:srgbClr val="006600"/>
                </a:solidFill>
              </a:rPr>
              <a:t>rd</a:t>
            </a:r>
            <a:endParaRPr lang="en-US" sz="3200" dirty="0">
              <a:solidFill>
                <a:srgbClr val="006600"/>
              </a:solidFill>
            </a:endParaRPr>
          </a:p>
        </p:txBody>
      </p:sp>
    </p:spTree>
    <p:extLst>
      <p:ext uri="{BB962C8B-B14F-4D97-AF65-F5344CB8AC3E}">
        <p14:creationId xmlns:p14="http://schemas.microsoft.com/office/powerpoint/2010/main" val="638641710"/>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314216" y="4810631"/>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smtClean="0">
                <a:solidFill>
                  <a:srgbClr val="006600"/>
                </a:solidFill>
              </a:rPr>
              <a:t>Report Cards distributed</a:t>
            </a:r>
            <a:endParaRPr lang="en-US" sz="3200" dirty="0">
              <a:solidFill>
                <a:srgbClr val="006600"/>
              </a:solidFill>
            </a:endParaRPr>
          </a:p>
        </p:txBody>
      </p:sp>
      <p:sp>
        <p:nvSpPr>
          <p:cNvPr id="6" name="TextBox 5"/>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19</a:t>
            </a:r>
            <a:r>
              <a:rPr lang="en-US" sz="3200" baseline="30000" dirty="0" smtClean="0">
                <a:solidFill>
                  <a:srgbClr val="006600"/>
                </a:solidFill>
              </a:rPr>
              <a:t>th</a:t>
            </a:r>
            <a:r>
              <a:rPr lang="en-US" sz="3200" dirty="0" smtClean="0">
                <a:solidFill>
                  <a:srgbClr val="006600"/>
                </a:solidFill>
              </a:rPr>
              <a:t> – May 23</a:t>
            </a:r>
            <a:r>
              <a:rPr lang="en-US" sz="3200" baseline="30000" dirty="0" smtClean="0">
                <a:solidFill>
                  <a:srgbClr val="006600"/>
                </a:solidFill>
              </a:rPr>
              <a:t>rd</a:t>
            </a:r>
            <a:endParaRPr lang="en-US" sz="3200" dirty="0">
              <a:solidFill>
                <a:srgbClr val="006600"/>
              </a:solidFill>
            </a:endParaRPr>
          </a:p>
        </p:txBody>
      </p:sp>
      <p:sp>
        <p:nvSpPr>
          <p:cNvPr id="7" name="Rectangle 6"/>
          <p:cNvSpPr/>
          <p:nvPr/>
        </p:nvSpPr>
        <p:spPr>
          <a:xfrm>
            <a:off x="108476" y="1524000"/>
            <a:ext cx="8763000" cy="2554545"/>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Travel Club </a:t>
            </a:r>
          </a:p>
          <a:p>
            <a:pPr marL="457200" lvl="0" indent="-457200">
              <a:buFont typeface="Arial" panose="020B0604020202020204" pitchFamily="34" charset="0"/>
              <a:buChar char="•"/>
            </a:pPr>
            <a:r>
              <a:rPr lang="en-US" sz="3200" dirty="0">
                <a:solidFill>
                  <a:srgbClr val="006600"/>
                </a:solidFill>
              </a:rPr>
              <a:t>Algebra 2/Trigonometry Regents Review from 3-4 in room 224</a:t>
            </a:r>
          </a:p>
          <a:p>
            <a:pPr marL="457200" lvl="0" indent="-457200">
              <a:buFont typeface="Arial" panose="020B0604020202020204" pitchFamily="34" charset="0"/>
              <a:buChar char="•"/>
            </a:pPr>
            <a:r>
              <a:rPr lang="en-US" sz="3200" dirty="0">
                <a:solidFill>
                  <a:srgbClr val="006600"/>
                </a:solidFill>
              </a:rPr>
              <a:t>MBB/SB @ Waverly</a:t>
            </a:r>
          </a:p>
        </p:txBody>
      </p:sp>
    </p:spTree>
    <p:extLst>
      <p:ext uri="{BB962C8B-B14F-4D97-AF65-F5344CB8AC3E}">
        <p14:creationId xmlns:p14="http://schemas.microsoft.com/office/powerpoint/2010/main" val="907030349"/>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7"/>
                                        </p:tgtEl>
                                      </p:cBhvr>
                                    </p:animEffect>
                                    <p:animScale>
                                      <p:cBhvr>
                                        <p:cTn id="11"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4059</TotalTime>
  <Words>240</Words>
  <Application>Microsoft Office PowerPoint</Application>
  <PresentationFormat>On-screen Show (4:3)</PresentationFormat>
  <Paragraphs>50</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PowerPoint Presentation</vt:lpstr>
      <vt:lpstr>PowerPoint Presentation</vt:lpstr>
      <vt:lpstr>Brain Teaser</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352</cp:revision>
  <dcterms:created xsi:type="dcterms:W3CDTF">2013-08-29T18:32:30Z</dcterms:created>
  <dcterms:modified xsi:type="dcterms:W3CDTF">2014-05-19T18:02:34Z</dcterms:modified>
</cp:coreProperties>
</file>