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0" r:id="rId1"/>
  </p:sldMasterIdLst>
  <p:notesMasterIdLst>
    <p:notesMasterId r:id="rId11"/>
  </p:notesMasterIdLst>
  <p:sldIdLst>
    <p:sldId id="290" r:id="rId2"/>
    <p:sldId id="299" r:id="rId3"/>
    <p:sldId id="294" r:id="rId4"/>
    <p:sldId id="303" r:id="rId5"/>
    <p:sldId id="300" r:id="rId6"/>
    <p:sldId id="302" r:id="rId7"/>
    <p:sldId id="295" r:id="rId8"/>
    <p:sldId id="304" r:id="rId9"/>
    <p:sldId id="305"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2" d="100"/>
          <a:sy n="62" d="100"/>
        </p:scale>
        <p:origin x="-990" y="-84"/>
      </p:cViewPr>
      <p:guideLst>
        <p:guide orient="horz" pos="2160"/>
        <p:guide pos="2880"/>
      </p:guideLst>
    </p:cSldViewPr>
  </p:slideViewPr>
  <p:notesTextViewPr>
    <p:cViewPr>
      <p:scale>
        <a:sx n="1" d="1"/>
        <a:sy n="1" d="1"/>
      </p:scale>
      <p:origin x="0" y="0"/>
    </p:cViewPr>
  </p:notesTextViewPr>
  <p:notesViewPr>
    <p:cSldViewPr>
      <p:cViewPr varScale="1">
        <p:scale>
          <a:sx n="43" d="100"/>
          <a:sy n="43" d="100"/>
        </p:scale>
        <p:origin x="-2268"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491810-6716-487A-B975-E1FA669C3D05}" type="datetimeFigureOut">
              <a:rPr lang="en-US" smtClean="0"/>
              <a:pPr/>
              <a:t>5/12/2014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DE8C5A5-7BE7-421C-A038-E27F93397D83}" type="slidenum">
              <a:rPr lang="en-US" smtClean="0"/>
              <a:pPr/>
              <a:t>‹#›</a:t>
            </a:fld>
            <a:endParaRPr lang="en-US"/>
          </a:p>
        </p:txBody>
      </p:sp>
    </p:spTree>
    <p:extLst>
      <p:ext uri="{BB962C8B-B14F-4D97-AF65-F5344CB8AC3E}">
        <p14:creationId xmlns:p14="http://schemas.microsoft.com/office/powerpoint/2010/main" val="13614143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DE8C5A5-7BE7-421C-A038-E27F93397D83}" type="slidenum">
              <a:rPr lang="en-US" smtClean="0"/>
              <a:pPr/>
              <a:t>4</a:t>
            </a:fld>
            <a:endParaRPr lang="en-US"/>
          </a:p>
        </p:txBody>
      </p:sp>
    </p:spTree>
    <p:extLst>
      <p:ext uri="{BB962C8B-B14F-4D97-AF65-F5344CB8AC3E}">
        <p14:creationId xmlns:p14="http://schemas.microsoft.com/office/powerpoint/2010/main" val="11536249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DE8C5A5-7BE7-421C-A038-E27F93397D83}" type="slidenum">
              <a:rPr lang="en-US" smtClean="0"/>
              <a:pPr/>
              <a:t>5</a:t>
            </a:fld>
            <a:endParaRPr lang="en-US"/>
          </a:p>
        </p:txBody>
      </p:sp>
    </p:spTree>
    <p:extLst>
      <p:ext uri="{BB962C8B-B14F-4D97-AF65-F5344CB8AC3E}">
        <p14:creationId xmlns:p14="http://schemas.microsoft.com/office/powerpoint/2010/main" val="11536249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DE8C5A5-7BE7-421C-A038-E27F93397D83}" type="slidenum">
              <a:rPr lang="en-US" smtClean="0"/>
              <a:pPr/>
              <a:t>6</a:t>
            </a:fld>
            <a:endParaRPr lang="en-US"/>
          </a:p>
        </p:txBody>
      </p:sp>
    </p:spTree>
    <p:extLst>
      <p:ext uri="{BB962C8B-B14F-4D97-AF65-F5344CB8AC3E}">
        <p14:creationId xmlns:p14="http://schemas.microsoft.com/office/powerpoint/2010/main" val="11536249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5115F8BD-F409-4CAB-B840-81A39AEEC6FE}" type="datetimeFigureOut">
              <a:rPr lang="en-US" smtClean="0"/>
              <a:pPr/>
              <a:t>5/12/2014</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E0D26A31-87AA-4AD1-B0D5-ACDD782F4679}"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115F8BD-F409-4CAB-B840-81A39AEEC6FE}" type="datetimeFigureOut">
              <a:rPr lang="en-US" smtClean="0"/>
              <a:pPr/>
              <a:t>5/12/2014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115F8BD-F409-4CAB-B840-81A39AEEC6FE}" type="datetimeFigureOut">
              <a:rPr lang="en-US" smtClean="0"/>
              <a:pPr/>
              <a:t>5/12/2014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115F8BD-F409-4CAB-B840-81A39AEEC6FE}" type="datetimeFigureOut">
              <a:rPr lang="en-US" smtClean="0"/>
              <a:pPr/>
              <a:t>5/12/2014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115F8BD-F409-4CAB-B840-81A39AEEC6FE}" type="datetimeFigureOut">
              <a:rPr lang="en-US" smtClean="0"/>
              <a:pPr/>
              <a:t>5/12/2014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E0D26A31-87AA-4AD1-B0D5-ACDD782F467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115F8BD-F409-4CAB-B840-81A39AEEC6FE}" type="datetimeFigureOut">
              <a:rPr lang="en-US" smtClean="0"/>
              <a:pPr/>
              <a:t>5/12/2014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115F8BD-F409-4CAB-B840-81A39AEEC6FE}" type="datetimeFigureOut">
              <a:rPr lang="en-US" smtClean="0"/>
              <a:pPr/>
              <a:t>5/12/2014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115F8BD-F409-4CAB-B840-81A39AEEC6FE}" type="datetimeFigureOut">
              <a:rPr lang="en-US" smtClean="0"/>
              <a:pPr/>
              <a:t>5/12/2014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15F8BD-F409-4CAB-B840-81A39AEEC6FE}" type="datetimeFigureOut">
              <a:rPr lang="en-US" smtClean="0"/>
              <a:pPr/>
              <a:t>5/12/2014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115F8BD-F409-4CAB-B840-81A39AEEC6FE}" type="datetimeFigureOut">
              <a:rPr lang="en-US" smtClean="0"/>
              <a:pPr/>
              <a:t>5/12/2014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115F8BD-F409-4CAB-B840-81A39AEEC6FE}" type="datetimeFigureOut">
              <a:rPr lang="en-US" smtClean="0"/>
              <a:pPr/>
              <a:t>5/12/2014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115F8BD-F409-4CAB-B840-81A39AEEC6FE}" type="datetimeFigureOut">
              <a:rPr lang="en-US" smtClean="0"/>
              <a:pPr/>
              <a:t>5/12/2014</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E0D26A31-87AA-4AD1-B0D5-ACDD782F467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409032" y="152400"/>
            <a:ext cx="4384535" cy="1077218"/>
          </a:xfrm>
          <a:prstGeom prst="rect">
            <a:avLst/>
          </a:prstGeom>
          <a:noFill/>
        </p:spPr>
        <p:txBody>
          <a:bodyPr wrap="none" rtlCol="0">
            <a:spAutoFit/>
          </a:bodyPr>
          <a:lstStyle/>
          <a:p>
            <a:pPr algn="ctr"/>
            <a:r>
              <a:rPr lang="en-US" sz="3200" dirty="0" smtClean="0">
                <a:solidFill>
                  <a:srgbClr val="006600"/>
                </a:solidFill>
              </a:rPr>
              <a:t>Newfield High School</a:t>
            </a:r>
          </a:p>
          <a:p>
            <a:pPr algn="ctr"/>
            <a:r>
              <a:rPr lang="en-US" sz="3200" dirty="0" smtClean="0">
                <a:solidFill>
                  <a:srgbClr val="006600"/>
                </a:solidFill>
              </a:rPr>
              <a:t>May 12</a:t>
            </a:r>
            <a:r>
              <a:rPr lang="en-US" sz="3200" baseline="30000" dirty="0" smtClean="0">
                <a:solidFill>
                  <a:srgbClr val="006600"/>
                </a:solidFill>
              </a:rPr>
              <a:t>th</a:t>
            </a:r>
            <a:r>
              <a:rPr lang="en-US" sz="3200" dirty="0">
                <a:solidFill>
                  <a:srgbClr val="006600"/>
                </a:solidFill>
              </a:rPr>
              <a:t> </a:t>
            </a:r>
            <a:r>
              <a:rPr lang="en-US" sz="3200" dirty="0" smtClean="0">
                <a:solidFill>
                  <a:srgbClr val="006600"/>
                </a:solidFill>
              </a:rPr>
              <a:t>– May 16th</a:t>
            </a:r>
            <a:endParaRPr lang="en-US" sz="3200" dirty="0">
              <a:solidFill>
                <a:srgbClr val="006600"/>
              </a:solidFill>
            </a:endParaRPr>
          </a:p>
        </p:txBody>
      </p:sp>
      <p:pic>
        <p:nvPicPr>
          <p:cNvPr id="1027" name="Picture 3" descr="C:\Users\BDerfel\Pictures\School is Fun\spain pics in order\april 4\Spain 2013 68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6800" y="1257300"/>
            <a:ext cx="6959601" cy="52197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9002396"/>
      </p:ext>
    </p:extLst>
  </p:cSld>
  <p:clrMapOvr>
    <a:masterClrMapping/>
  </p:clrMapOvr>
  <mc:AlternateContent xmlns:mc="http://schemas.openxmlformats.org/markup-compatibility/2006" xmlns:p14="http://schemas.microsoft.com/office/powerpoint/2010/main">
    <mc:Choice Requires="p14">
      <p:transition spd="slow" p14:dur="1400" advClick="0" advTm="8000">
        <p14:ripple/>
      </p:transition>
    </mc:Choice>
    <mc:Fallback xmlns="">
      <p:transition spd="slow" advClick="0" advTm="8000">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4509" y="1752600"/>
            <a:ext cx="7991746" cy="4524315"/>
          </a:xfrm>
          <a:prstGeom prst="rect">
            <a:avLst/>
          </a:prstGeom>
        </p:spPr>
        <p:txBody>
          <a:bodyPr wrap="square">
            <a:spAutoFit/>
          </a:bodyPr>
          <a:lstStyle/>
          <a:p>
            <a:r>
              <a:rPr lang="en-US" sz="3200" dirty="0" smtClean="0">
                <a:solidFill>
                  <a:srgbClr val="006600"/>
                </a:solidFill>
              </a:rPr>
              <a:t>“Both approaches (</a:t>
            </a:r>
            <a:r>
              <a:rPr lang="en-US" sz="3200" i="1" dirty="0" smtClean="0">
                <a:solidFill>
                  <a:srgbClr val="006600"/>
                </a:solidFill>
              </a:rPr>
              <a:t>Understanding by Design </a:t>
            </a:r>
            <a:r>
              <a:rPr lang="en-US" sz="3200" dirty="0" smtClean="0">
                <a:solidFill>
                  <a:srgbClr val="006600"/>
                </a:solidFill>
              </a:rPr>
              <a:t>and </a:t>
            </a:r>
            <a:r>
              <a:rPr lang="en-US" sz="3200" i="1" dirty="0" smtClean="0">
                <a:solidFill>
                  <a:srgbClr val="006600"/>
                </a:solidFill>
              </a:rPr>
              <a:t>Differentiated Instruction</a:t>
            </a:r>
            <a:r>
              <a:rPr lang="en-US" sz="3200" dirty="0" smtClean="0">
                <a:solidFill>
                  <a:srgbClr val="006600"/>
                </a:solidFill>
              </a:rPr>
              <a:t>) require that teachers be willing to move out of their educational comfort zone, risk the initial uneasiness of expanding their repertoire, constantly reflect on the impact of their actions, and make adjustments for improvement.”   </a:t>
            </a:r>
            <a:endParaRPr lang="en-US" sz="3200" dirty="0">
              <a:solidFill>
                <a:srgbClr val="006600"/>
              </a:solidFill>
            </a:endParaRPr>
          </a:p>
          <a:p>
            <a:r>
              <a:rPr lang="en-US" sz="3200" dirty="0" smtClean="0">
                <a:solidFill>
                  <a:srgbClr val="006600"/>
                </a:solidFill>
              </a:rPr>
              <a:t>    			      (</a:t>
            </a:r>
            <a:r>
              <a:rPr lang="en-US" sz="3200" dirty="0">
                <a:solidFill>
                  <a:srgbClr val="006600"/>
                </a:solidFill>
              </a:rPr>
              <a:t>Tomlinson &amp; McTighe).</a:t>
            </a:r>
            <a:endParaRPr lang="en-US" sz="2400" dirty="0">
              <a:solidFill>
                <a:srgbClr val="006600"/>
              </a:solidFill>
            </a:endParaRPr>
          </a:p>
        </p:txBody>
      </p:sp>
      <p:pic>
        <p:nvPicPr>
          <p:cNvPr id="2" name="Picture 2" descr="C:\Users\BDerfel\AppData\Local\Microsoft\Windows\Temporary Internet Files\Content.IE5\VCI9RQKJ\MC900228825[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152401"/>
            <a:ext cx="1447799" cy="1139694"/>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3" descr="C:\Users\BDerfel\AppData\Local\Microsoft\Windows\Temporary Internet Files\Content.IE5\BKP02BCE\MC900434389[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79622" y="45682"/>
            <a:ext cx="790713" cy="12464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0746415"/>
      </p:ext>
    </p:extLst>
  </p:cSld>
  <p:clrMapOvr>
    <a:masterClrMapping/>
  </p:clrMapOvr>
  <mc:AlternateContent xmlns:mc="http://schemas.openxmlformats.org/markup-compatibility/2006" xmlns:p14="http://schemas.microsoft.com/office/powerpoint/2010/main">
    <mc:Choice Requires="p14">
      <p:transition spd="slow" p14:dur="1200" advClick="0" advTm="11000">
        <p:dissolve/>
      </p:transition>
    </mc:Choice>
    <mc:Fallback xmlns="">
      <p:transition spd="slow" advClick="0" advTm="11000">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par>
                          <p:cTn id="8" fill="hold">
                            <p:stCondLst>
                              <p:cond delay="2000"/>
                            </p:stCondLst>
                            <p:childTnLst>
                              <p:par>
                                <p:cTn id="9" presetID="31"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1000" fill="hold"/>
                                        <p:tgtEl>
                                          <p:spTgt spid="2"/>
                                        </p:tgtEl>
                                        <p:attrNameLst>
                                          <p:attrName>ppt_w</p:attrName>
                                        </p:attrNameLst>
                                      </p:cBhvr>
                                      <p:tavLst>
                                        <p:tav tm="0">
                                          <p:val>
                                            <p:fltVal val="0"/>
                                          </p:val>
                                        </p:tav>
                                        <p:tav tm="100000">
                                          <p:val>
                                            <p:strVal val="#ppt_w"/>
                                          </p:val>
                                        </p:tav>
                                      </p:tavLst>
                                    </p:anim>
                                    <p:anim calcmode="lin" valueType="num">
                                      <p:cBhvr>
                                        <p:cTn id="12" dur="1000" fill="hold"/>
                                        <p:tgtEl>
                                          <p:spTgt spid="2"/>
                                        </p:tgtEl>
                                        <p:attrNameLst>
                                          <p:attrName>ppt_h</p:attrName>
                                        </p:attrNameLst>
                                      </p:cBhvr>
                                      <p:tavLst>
                                        <p:tav tm="0">
                                          <p:val>
                                            <p:fltVal val="0"/>
                                          </p:val>
                                        </p:tav>
                                        <p:tav tm="100000">
                                          <p:val>
                                            <p:strVal val="#ppt_h"/>
                                          </p:val>
                                        </p:tav>
                                      </p:tavLst>
                                    </p:anim>
                                    <p:anim calcmode="lin" valueType="num">
                                      <p:cBhvr>
                                        <p:cTn id="13" dur="1000" fill="hold"/>
                                        <p:tgtEl>
                                          <p:spTgt spid="2"/>
                                        </p:tgtEl>
                                        <p:attrNameLst>
                                          <p:attrName>style.rotation</p:attrName>
                                        </p:attrNameLst>
                                      </p:cBhvr>
                                      <p:tavLst>
                                        <p:tav tm="0">
                                          <p:val>
                                            <p:fltVal val="90"/>
                                          </p:val>
                                        </p:tav>
                                        <p:tav tm="100000">
                                          <p:val>
                                            <p:fltVal val="0"/>
                                          </p:val>
                                        </p:tav>
                                      </p:tavLst>
                                    </p:anim>
                                    <p:animEffect transition="in" filter="fade">
                                      <p:cBhvr>
                                        <p:cTn id="14" dur="1000"/>
                                        <p:tgtEl>
                                          <p:spTgt spid="2"/>
                                        </p:tgtEl>
                                      </p:cBhvr>
                                    </p:animEffect>
                                  </p:childTnLst>
                                </p:cTn>
                              </p:par>
                            </p:childTnLst>
                          </p:cTn>
                        </p:par>
                        <p:par>
                          <p:cTn id="15" fill="hold">
                            <p:stCondLst>
                              <p:cond delay="3000"/>
                            </p:stCondLst>
                            <p:childTnLst>
                              <p:par>
                                <p:cTn id="16" presetID="26" presetClass="entr" presetSubtype="0"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down)">
                                      <p:cBhvr>
                                        <p:cTn id="18" dur="580">
                                          <p:stCondLst>
                                            <p:cond delay="0"/>
                                          </p:stCondLst>
                                        </p:cTn>
                                        <p:tgtEl>
                                          <p:spTgt spid="3"/>
                                        </p:tgtEl>
                                      </p:cBhvr>
                                    </p:animEffect>
                                    <p:anim calcmode="lin" valueType="num">
                                      <p:cBhvr>
                                        <p:cTn id="19"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20"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21"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22"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23"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24" dur="26">
                                          <p:stCondLst>
                                            <p:cond delay="650"/>
                                          </p:stCondLst>
                                        </p:cTn>
                                        <p:tgtEl>
                                          <p:spTgt spid="3"/>
                                        </p:tgtEl>
                                      </p:cBhvr>
                                      <p:to x="100000" y="60000"/>
                                    </p:animScale>
                                    <p:animScale>
                                      <p:cBhvr>
                                        <p:cTn id="25" dur="166" decel="50000">
                                          <p:stCondLst>
                                            <p:cond delay="676"/>
                                          </p:stCondLst>
                                        </p:cTn>
                                        <p:tgtEl>
                                          <p:spTgt spid="3"/>
                                        </p:tgtEl>
                                      </p:cBhvr>
                                      <p:to x="100000" y="100000"/>
                                    </p:animScale>
                                    <p:animScale>
                                      <p:cBhvr>
                                        <p:cTn id="26" dur="26">
                                          <p:stCondLst>
                                            <p:cond delay="1312"/>
                                          </p:stCondLst>
                                        </p:cTn>
                                        <p:tgtEl>
                                          <p:spTgt spid="3"/>
                                        </p:tgtEl>
                                      </p:cBhvr>
                                      <p:to x="100000" y="80000"/>
                                    </p:animScale>
                                    <p:animScale>
                                      <p:cBhvr>
                                        <p:cTn id="27" dur="166" decel="50000">
                                          <p:stCondLst>
                                            <p:cond delay="1338"/>
                                          </p:stCondLst>
                                        </p:cTn>
                                        <p:tgtEl>
                                          <p:spTgt spid="3"/>
                                        </p:tgtEl>
                                      </p:cBhvr>
                                      <p:to x="100000" y="100000"/>
                                    </p:animScale>
                                    <p:animScale>
                                      <p:cBhvr>
                                        <p:cTn id="28" dur="26">
                                          <p:stCondLst>
                                            <p:cond delay="1642"/>
                                          </p:stCondLst>
                                        </p:cTn>
                                        <p:tgtEl>
                                          <p:spTgt spid="3"/>
                                        </p:tgtEl>
                                      </p:cBhvr>
                                      <p:to x="100000" y="90000"/>
                                    </p:animScale>
                                    <p:animScale>
                                      <p:cBhvr>
                                        <p:cTn id="29" dur="166" decel="50000">
                                          <p:stCondLst>
                                            <p:cond delay="1668"/>
                                          </p:stCondLst>
                                        </p:cTn>
                                        <p:tgtEl>
                                          <p:spTgt spid="3"/>
                                        </p:tgtEl>
                                      </p:cBhvr>
                                      <p:to x="100000" y="100000"/>
                                    </p:animScale>
                                    <p:animScale>
                                      <p:cBhvr>
                                        <p:cTn id="30" dur="26">
                                          <p:stCondLst>
                                            <p:cond delay="1808"/>
                                          </p:stCondLst>
                                        </p:cTn>
                                        <p:tgtEl>
                                          <p:spTgt spid="3"/>
                                        </p:tgtEl>
                                      </p:cBhvr>
                                      <p:to x="100000" y="95000"/>
                                    </p:animScale>
                                    <p:animScale>
                                      <p:cBhvr>
                                        <p:cTn id="31"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14216" y="136819"/>
            <a:ext cx="8001000" cy="761999"/>
          </a:xfrm>
          <a:prstGeom prst="rect">
            <a:avLst/>
          </a:prstGeom>
        </p:spPr>
        <p:txBody>
          <a:bodyPr vert="horz" lIns="91440" tIns="45720" rIns="91440" bIns="45720" rtlCol="0" anchor="ctr">
            <a:normAutofit fontScale="6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
            </a:r>
            <a:br>
              <a:rPr lang="en-US" dirty="0" smtClean="0"/>
            </a:br>
            <a:endParaRPr lang="en-US" dirty="0"/>
          </a:p>
        </p:txBody>
      </p:sp>
      <p:pic>
        <p:nvPicPr>
          <p:cNvPr id="10" name="Picture 3" descr="C:\Users\BDerfel\AppData\Local\Microsoft\Windows\Temporary Internet Files\Content.IE5\D56WN5HE\MC900410601[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4216" y="136819"/>
            <a:ext cx="1743184" cy="171445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C:\Users\BDerfel\AppData\Local\Microsoft\Windows\Temporary Internet Files\Content.IE5\XL7AIYFS\MC900234008[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7819916" y="153242"/>
            <a:ext cx="990600" cy="1890131"/>
          </a:xfrm>
          <a:prstGeom prst="rect">
            <a:avLst/>
          </a:prstGeom>
          <a:noFill/>
          <a:extLst>
            <a:ext uri="{909E8E84-426E-40DD-AFC4-6F175D3DCCD1}">
              <a14:hiddenFill xmlns:a14="http://schemas.microsoft.com/office/drawing/2010/main">
                <a:solidFill>
                  <a:srgbClr val="FFFFFF"/>
                </a:solidFill>
              </a14:hiddenFill>
            </a:ext>
          </a:extLst>
        </p:spPr>
      </p:pic>
      <p:sp>
        <p:nvSpPr>
          <p:cNvPr id="12" name="Title 1"/>
          <p:cNvSpPr>
            <a:spLocks noGrp="1"/>
          </p:cNvSpPr>
          <p:nvPr>
            <p:ph type="title"/>
          </p:nvPr>
        </p:nvSpPr>
        <p:spPr>
          <a:xfrm>
            <a:off x="3192377" y="419802"/>
            <a:ext cx="2952958" cy="1104198"/>
          </a:xfrm>
          <a:solidFill>
            <a:schemeClr val="accent6">
              <a:lumMod val="60000"/>
              <a:lumOff val="40000"/>
            </a:schemeClr>
          </a:solidFill>
          <a:ln>
            <a:solidFill>
              <a:schemeClr val="accent6">
                <a:lumMod val="50000"/>
              </a:schemeClr>
            </a:solidFill>
          </a:ln>
        </p:spPr>
        <p:txBody>
          <a:bodyPr>
            <a:normAutofit fontScale="90000"/>
          </a:bodyPr>
          <a:lstStyle/>
          <a:p>
            <a:r>
              <a:rPr lang="en-US" dirty="0" smtClean="0">
                <a:solidFill>
                  <a:srgbClr val="006600"/>
                </a:solidFill>
              </a:rPr>
              <a:t>Brain Teaser</a:t>
            </a:r>
            <a:endParaRPr lang="en-US" dirty="0">
              <a:solidFill>
                <a:srgbClr val="006600"/>
              </a:solidFill>
            </a:endParaRPr>
          </a:p>
        </p:txBody>
      </p:sp>
      <p:sp>
        <p:nvSpPr>
          <p:cNvPr id="13" name="Content Placeholder 2"/>
          <p:cNvSpPr txBox="1">
            <a:spLocks/>
          </p:cNvSpPr>
          <p:nvPr/>
        </p:nvSpPr>
        <p:spPr>
          <a:xfrm>
            <a:off x="530546" y="5406729"/>
            <a:ext cx="8229600" cy="84582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2400" b="1" dirty="0" smtClean="0">
                <a:solidFill>
                  <a:srgbClr val="006600"/>
                </a:solidFill>
              </a:rPr>
              <a:t>Be one of the first five people to tell me the answer and you will win a free ice-cream!</a:t>
            </a:r>
            <a:endParaRPr lang="en-US" sz="2400" b="1" dirty="0">
              <a:solidFill>
                <a:srgbClr val="006600"/>
              </a:solidFill>
            </a:endParaRPr>
          </a:p>
        </p:txBody>
      </p:sp>
      <p:sp>
        <p:nvSpPr>
          <p:cNvPr id="3" name="Rectangle 2"/>
          <p:cNvSpPr/>
          <p:nvPr/>
        </p:nvSpPr>
        <p:spPr>
          <a:xfrm>
            <a:off x="2819400" y="2971800"/>
            <a:ext cx="4107215" cy="923330"/>
          </a:xfrm>
          <a:prstGeom prst="rect">
            <a:avLst/>
          </a:prstGeom>
        </p:spPr>
        <p:txBody>
          <a:bodyPr wrap="none">
            <a:spAutoFit/>
          </a:bodyPr>
          <a:lstStyle/>
          <a:p>
            <a:r>
              <a:rPr lang="en-US" sz="5400" dirty="0"/>
              <a:t>GR 12" AVE </a:t>
            </a:r>
          </a:p>
        </p:txBody>
      </p:sp>
    </p:spTree>
    <p:extLst>
      <p:ext uri="{BB962C8B-B14F-4D97-AF65-F5344CB8AC3E}">
        <p14:creationId xmlns:p14="http://schemas.microsoft.com/office/powerpoint/2010/main" val="3362742358"/>
      </p:ext>
    </p:extLst>
  </p:cSld>
  <p:clrMapOvr>
    <a:masterClrMapping/>
  </p:clrMapOvr>
  <p:transition spd="slow"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anim calcmode="lin" valueType="num">
                                      <p:cBhvr>
                                        <p:cTn id="8" dur="2000" fill="hold"/>
                                        <p:tgtEl>
                                          <p:spTgt spid="10"/>
                                        </p:tgtEl>
                                        <p:attrNameLst>
                                          <p:attrName>ppt_w</p:attrName>
                                        </p:attrNameLst>
                                      </p:cBhvr>
                                      <p:tavLst>
                                        <p:tav tm="0" fmla="#ppt_w*sin(2.5*pi*$)">
                                          <p:val>
                                            <p:fltVal val="0"/>
                                          </p:val>
                                        </p:tav>
                                        <p:tav tm="100000">
                                          <p:val>
                                            <p:fltVal val="1"/>
                                          </p:val>
                                        </p:tav>
                                      </p:tavLst>
                                    </p:anim>
                                    <p:anim calcmode="lin" valueType="num">
                                      <p:cBhvr>
                                        <p:cTn id="9" dur="2000" fill="hold"/>
                                        <p:tgtEl>
                                          <p:spTgt spid="10"/>
                                        </p:tgtEl>
                                        <p:attrNameLst>
                                          <p:attrName>ppt_h</p:attrName>
                                        </p:attrNameLst>
                                      </p:cBhvr>
                                      <p:tavLst>
                                        <p:tav tm="0">
                                          <p:val>
                                            <p:strVal val="#ppt_h"/>
                                          </p:val>
                                        </p:tav>
                                        <p:tav tm="100000">
                                          <p:val>
                                            <p:strVal val="#ppt_h"/>
                                          </p:val>
                                        </p:tav>
                                      </p:tavLst>
                                    </p:anim>
                                  </p:childTnLst>
                                </p:cTn>
                              </p:par>
                            </p:childTnLst>
                          </p:cTn>
                        </p:par>
                        <p:par>
                          <p:cTn id="10" fill="hold">
                            <p:stCondLst>
                              <p:cond delay="2000"/>
                            </p:stCondLst>
                            <p:childTnLst>
                              <p:par>
                                <p:cTn id="11" presetID="14" presetClass="entr" presetSubtype="10"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grpId="0" nodeType="click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p:cTn id="18" dur="500" fill="hold"/>
                                        <p:tgtEl>
                                          <p:spTgt spid="13"/>
                                        </p:tgtEl>
                                        <p:attrNameLst>
                                          <p:attrName>ppt_w</p:attrName>
                                        </p:attrNameLst>
                                      </p:cBhvr>
                                      <p:tavLst>
                                        <p:tav tm="0">
                                          <p:val>
                                            <p:fltVal val="0"/>
                                          </p:val>
                                        </p:tav>
                                        <p:tav tm="100000">
                                          <p:val>
                                            <p:strVal val="#ppt_w"/>
                                          </p:val>
                                        </p:tav>
                                      </p:tavLst>
                                    </p:anim>
                                    <p:anim calcmode="lin" valueType="num">
                                      <p:cBhvr>
                                        <p:cTn id="19" dur="500" fill="hold"/>
                                        <p:tgtEl>
                                          <p:spTgt spid="13"/>
                                        </p:tgtEl>
                                        <p:attrNameLst>
                                          <p:attrName>ppt_h</p:attrName>
                                        </p:attrNameLst>
                                      </p:cBhvr>
                                      <p:tavLst>
                                        <p:tav tm="0">
                                          <p:val>
                                            <p:fltVal val="0"/>
                                          </p:val>
                                        </p:tav>
                                        <p:tav tm="100000">
                                          <p:val>
                                            <p:strVal val="#ppt_h"/>
                                          </p:val>
                                        </p:tav>
                                      </p:tavLst>
                                    </p:anim>
                                    <p:animEffect transition="in" filter="fade">
                                      <p:cBhvr>
                                        <p:cTn id="2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02797" y="2743199"/>
            <a:ext cx="4572000" cy="3108543"/>
          </a:xfrm>
          <a:prstGeom prst="rect">
            <a:avLst/>
          </a:prstGeom>
        </p:spPr>
        <p:txBody>
          <a:bodyPr>
            <a:spAutoFit/>
          </a:bodyPr>
          <a:lstStyle/>
          <a:p>
            <a:pPr marL="457200" indent="-457200">
              <a:buFont typeface="Arial" panose="020B0604020202020204" pitchFamily="34" charset="0"/>
              <a:buChar char="•"/>
            </a:pPr>
            <a:r>
              <a:rPr lang="en-US" sz="2800" dirty="0" smtClean="0">
                <a:solidFill>
                  <a:srgbClr val="006600"/>
                </a:solidFill>
              </a:rPr>
              <a:t>Finish </a:t>
            </a:r>
            <a:r>
              <a:rPr lang="en-US" sz="2800" dirty="0">
                <a:solidFill>
                  <a:srgbClr val="006600"/>
                </a:solidFill>
              </a:rPr>
              <a:t>strong!</a:t>
            </a:r>
          </a:p>
          <a:p>
            <a:pPr marL="457200" lvl="0" indent="-457200">
              <a:buFont typeface="Arial" panose="020B0604020202020204" pitchFamily="34" charset="0"/>
              <a:buChar char="•"/>
            </a:pPr>
            <a:r>
              <a:rPr lang="en-US" sz="2800" dirty="0">
                <a:solidFill>
                  <a:srgbClr val="006600"/>
                </a:solidFill>
              </a:rPr>
              <a:t>Do your </a:t>
            </a:r>
            <a:r>
              <a:rPr lang="en-US" sz="2800" dirty="0" smtClean="0">
                <a:solidFill>
                  <a:srgbClr val="006600"/>
                </a:solidFill>
              </a:rPr>
              <a:t>homework.</a:t>
            </a:r>
            <a:endParaRPr lang="en-US" sz="2800" dirty="0">
              <a:solidFill>
                <a:srgbClr val="006600"/>
              </a:solidFill>
            </a:endParaRPr>
          </a:p>
          <a:p>
            <a:pPr marL="457200" lvl="0" indent="-457200">
              <a:buFont typeface="Arial" panose="020B0604020202020204" pitchFamily="34" charset="0"/>
              <a:buChar char="•"/>
            </a:pPr>
            <a:r>
              <a:rPr lang="en-US" sz="2800" dirty="0" smtClean="0">
                <a:solidFill>
                  <a:srgbClr val="006600"/>
                </a:solidFill>
              </a:rPr>
              <a:t>Have a positive attitude.</a:t>
            </a:r>
            <a:endParaRPr lang="en-US" sz="2800" dirty="0">
              <a:solidFill>
                <a:srgbClr val="006600"/>
              </a:solidFill>
            </a:endParaRPr>
          </a:p>
          <a:p>
            <a:pPr marL="457200" lvl="0" indent="-457200">
              <a:buFont typeface="Arial" panose="020B0604020202020204" pitchFamily="34" charset="0"/>
              <a:buChar char="•"/>
            </a:pPr>
            <a:r>
              <a:rPr lang="en-US" sz="2800" dirty="0">
                <a:solidFill>
                  <a:srgbClr val="006600"/>
                </a:solidFill>
              </a:rPr>
              <a:t>Participate in </a:t>
            </a:r>
            <a:r>
              <a:rPr lang="en-US" sz="2800" dirty="0" smtClean="0">
                <a:solidFill>
                  <a:srgbClr val="006600"/>
                </a:solidFill>
              </a:rPr>
              <a:t>class.</a:t>
            </a:r>
            <a:endParaRPr lang="en-US" sz="2800" dirty="0">
              <a:solidFill>
                <a:srgbClr val="006600"/>
              </a:solidFill>
            </a:endParaRPr>
          </a:p>
          <a:p>
            <a:pPr marL="457200" lvl="0" indent="-457200">
              <a:buFont typeface="Arial" panose="020B0604020202020204" pitchFamily="34" charset="0"/>
              <a:buChar char="•"/>
            </a:pPr>
            <a:r>
              <a:rPr lang="en-US" sz="2800" dirty="0">
                <a:solidFill>
                  <a:srgbClr val="006600"/>
                </a:solidFill>
              </a:rPr>
              <a:t>Study for </a:t>
            </a:r>
            <a:r>
              <a:rPr lang="en-US" sz="2800" dirty="0" smtClean="0">
                <a:solidFill>
                  <a:srgbClr val="006600"/>
                </a:solidFill>
              </a:rPr>
              <a:t>tests.</a:t>
            </a:r>
            <a:endParaRPr lang="en-US" sz="2800" dirty="0">
              <a:solidFill>
                <a:srgbClr val="006600"/>
              </a:solidFill>
            </a:endParaRPr>
          </a:p>
          <a:p>
            <a:pPr marL="457200" lvl="0" indent="-457200">
              <a:buFont typeface="Arial" panose="020B0604020202020204" pitchFamily="34" charset="0"/>
              <a:buChar char="•"/>
            </a:pPr>
            <a:r>
              <a:rPr lang="en-US" sz="2800" dirty="0">
                <a:solidFill>
                  <a:srgbClr val="006600"/>
                </a:solidFill>
              </a:rPr>
              <a:t>Seek extra </a:t>
            </a:r>
            <a:r>
              <a:rPr lang="en-US" sz="2800" dirty="0" smtClean="0">
                <a:solidFill>
                  <a:srgbClr val="006600"/>
                </a:solidFill>
              </a:rPr>
              <a:t>help.</a:t>
            </a:r>
            <a:endParaRPr lang="en-US" sz="2800" dirty="0">
              <a:solidFill>
                <a:srgbClr val="006600"/>
              </a:solidFill>
            </a:endParaRPr>
          </a:p>
          <a:p>
            <a:pPr marL="457200" lvl="0" indent="-457200">
              <a:buFont typeface="Arial" panose="020B0604020202020204" pitchFamily="34" charset="0"/>
              <a:buChar char="•"/>
            </a:pPr>
            <a:r>
              <a:rPr lang="en-US" sz="2800" dirty="0">
                <a:solidFill>
                  <a:srgbClr val="006600"/>
                </a:solidFill>
              </a:rPr>
              <a:t>Prepare for </a:t>
            </a:r>
            <a:r>
              <a:rPr lang="en-US" sz="2800" dirty="0" smtClean="0">
                <a:solidFill>
                  <a:srgbClr val="006600"/>
                </a:solidFill>
              </a:rPr>
              <a:t>finals.</a:t>
            </a:r>
            <a:endParaRPr lang="en-US" sz="2800" dirty="0">
              <a:solidFill>
                <a:srgbClr val="006600"/>
              </a:solidFill>
            </a:endParaRPr>
          </a:p>
        </p:txBody>
      </p:sp>
      <p:sp>
        <p:nvSpPr>
          <p:cNvPr id="3" name="Rectangle 2"/>
          <p:cNvSpPr/>
          <p:nvPr/>
        </p:nvSpPr>
        <p:spPr>
          <a:xfrm>
            <a:off x="2133600" y="457200"/>
            <a:ext cx="4487126" cy="923330"/>
          </a:xfrm>
          <a:prstGeom prst="rect">
            <a:avLst/>
          </a:prstGeom>
        </p:spPr>
        <p:txBody>
          <a:bodyPr wrap="none">
            <a:spAutoFit/>
          </a:bodyPr>
          <a:lstStyle/>
          <a:p>
            <a:r>
              <a:rPr lang="en-US" sz="5400" dirty="0">
                <a:solidFill>
                  <a:srgbClr val="006600"/>
                </a:solidFill>
              </a:rPr>
              <a:t>Closer Award</a:t>
            </a:r>
          </a:p>
        </p:txBody>
      </p:sp>
      <p:sp>
        <p:nvSpPr>
          <p:cNvPr id="4" name="Rectangle 3"/>
          <p:cNvSpPr/>
          <p:nvPr/>
        </p:nvSpPr>
        <p:spPr>
          <a:xfrm>
            <a:off x="2463757" y="1752600"/>
            <a:ext cx="4272323" cy="707886"/>
          </a:xfrm>
          <a:prstGeom prst="rect">
            <a:avLst/>
          </a:prstGeom>
        </p:spPr>
        <p:txBody>
          <a:bodyPr wrap="none">
            <a:spAutoFit/>
          </a:bodyPr>
          <a:lstStyle/>
          <a:p>
            <a:r>
              <a:rPr lang="en-US" sz="4000" dirty="0">
                <a:solidFill>
                  <a:srgbClr val="006600"/>
                </a:solidFill>
              </a:rPr>
              <a:t>How do I earn it? </a:t>
            </a:r>
          </a:p>
        </p:txBody>
      </p:sp>
      <p:pic>
        <p:nvPicPr>
          <p:cNvPr id="2050" name="Picture 2" descr="C:\Users\BDerfel\AppData\Local\Microsoft\Windows\Temporary Internet Files\Content.IE5\VCI9RQKJ\MP900384688[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42295" y="363183"/>
            <a:ext cx="253339" cy="511499"/>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BDerfel\AppData\Local\Microsoft\Windows\Temporary Internet Files\Content.IE5\BKP02BCE\MP900401037[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72735" y="4297470"/>
            <a:ext cx="1950244" cy="243840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Users\BDerfel\AppData\Local\Microsoft\Windows\Temporary Internet Files\Content.IE5\VCI9RQKJ\MP900384688[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04800" y="885192"/>
            <a:ext cx="1184435" cy="23914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0918056"/>
      </p:ext>
    </p:extLst>
  </p:cSld>
  <p:clrMapOvr>
    <a:masterClrMapping/>
  </p:clrMapOvr>
  <p:transition spd="slow" advClick="0" advTm="8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7000" y="228600"/>
            <a:ext cx="3886200" cy="1143000"/>
          </a:xfrm>
        </p:spPr>
        <p:txBody>
          <a:bodyPr/>
          <a:lstStyle/>
          <a:p>
            <a:r>
              <a:rPr lang="en-US" dirty="0" smtClean="0">
                <a:solidFill>
                  <a:schemeClr val="bg1"/>
                </a:solidFill>
              </a:rPr>
              <a:t>Our Vision</a:t>
            </a:r>
            <a:endParaRPr lang="en-US" dirty="0">
              <a:solidFill>
                <a:schemeClr val="bg1"/>
              </a:solidFill>
            </a:endParaRPr>
          </a:p>
        </p:txBody>
      </p:sp>
      <p:pic>
        <p:nvPicPr>
          <p:cNvPr id="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6200000">
            <a:off x="1409700" y="-723901"/>
            <a:ext cx="6477000" cy="838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39573795"/>
      </p:ext>
    </p:extLst>
  </p:cSld>
  <p:clrMapOvr>
    <a:masterClrMapping/>
  </p:clrMapOvr>
  <p:transition spd="slow" advClick="0" advTm="8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afterEffect">
                                  <p:stCondLst>
                                    <p:cond delay="0"/>
                                  </p:stCondLst>
                                  <p:childTnLst>
                                    <p:animRot by="21600000">
                                      <p:cBhvr>
                                        <p:cTn id="6" dur="2000" fill="hold"/>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C:\Users\BDerfel\Desktop\compost poster.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09800" y="-5444"/>
            <a:ext cx="5068042" cy="6558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3897438"/>
      </p:ext>
    </p:extLst>
  </p:cSld>
  <p:clrMapOvr>
    <a:masterClrMapping/>
  </p:clrMapOvr>
  <p:transition spd="slow" advClick="0" advTm="8000">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030"/>
                                        </p:tgtEl>
                                        <p:attrNameLst>
                                          <p:attrName>style.visibility</p:attrName>
                                        </p:attrNameLst>
                                      </p:cBhvr>
                                      <p:to>
                                        <p:strVal val="visible"/>
                                      </p:to>
                                    </p:set>
                                    <p:anim calcmode="lin" valueType="num">
                                      <p:cBhvr additive="base">
                                        <p:cTn id="7" dur="500" fill="hold"/>
                                        <p:tgtEl>
                                          <p:spTgt spid="1030"/>
                                        </p:tgtEl>
                                        <p:attrNameLst>
                                          <p:attrName>ppt_x</p:attrName>
                                        </p:attrNameLst>
                                      </p:cBhvr>
                                      <p:tavLst>
                                        <p:tav tm="0">
                                          <p:val>
                                            <p:strVal val="#ppt_x"/>
                                          </p:val>
                                        </p:tav>
                                        <p:tav tm="100000">
                                          <p:val>
                                            <p:strVal val="#ppt_x"/>
                                          </p:val>
                                        </p:tav>
                                      </p:tavLst>
                                    </p:anim>
                                    <p:anim calcmode="lin" valueType="num">
                                      <p:cBhvr additive="base">
                                        <p:cTn id="8" dur="500" fill="hold"/>
                                        <p:tgtEl>
                                          <p:spTgt spid="10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14216" y="136819"/>
            <a:ext cx="8001000" cy="761999"/>
          </a:xfrm>
          <a:prstGeom prst="rect">
            <a:avLst/>
          </a:prstGeom>
        </p:spPr>
        <p:txBody>
          <a:bodyPr vert="horz" lIns="91440" tIns="45720" rIns="91440" bIns="45720" rtlCol="0" anchor="ctr">
            <a:normAutofit fontScale="6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
            </a:r>
            <a:br>
              <a:rPr lang="en-US" dirty="0" smtClean="0"/>
            </a:br>
            <a:endParaRPr lang="en-US" dirty="0"/>
          </a:p>
        </p:txBody>
      </p:sp>
      <p:sp>
        <p:nvSpPr>
          <p:cNvPr id="11" name="Rectangle 10"/>
          <p:cNvSpPr/>
          <p:nvPr/>
        </p:nvSpPr>
        <p:spPr>
          <a:xfrm>
            <a:off x="219799" y="1229618"/>
            <a:ext cx="8763000" cy="1569660"/>
          </a:xfrm>
          <a:prstGeom prst="rect">
            <a:avLst/>
          </a:prstGeom>
        </p:spPr>
        <p:txBody>
          <a:bodyPr wrap="square">
            <a:spAutoFit/>
          </a:bodyPr>
          <a:lstStyle/>
          <a:p>
            <a:pPr lvl="0"/>
            <a:r>
              <a:rPr lang="en-US" sz="3200" dirty="0" smtClean="0">
                <a:solidFill>
                  <a:srgbClr val="006600"/>
                </a:solidFill>
                <a:latin typeface="Times New Roman" panose="02020603050405020304" pitchFamily="18" charset="0"/>
                <a:cs typeface="Times New Roman" panose="02020603050405020304" pitchFamily="18" charset="0"/>
              </a:rPr>
              <a:t>Monday:</a:t>
            </a:r>
          </a:p>
          <a:p>
            <a:pPr marL="457200" lvl="0" indent="-457200">
              <a:buFont typeface="Arial" panose="020B0604020202020204" pitchFamily="34" charset="0"/>
              <a:buChar char="•"/>
            </a:pPr>
            <a:r>
              <a:rPr lang="en-US" sz="3200" dirty="0" smtClean="0">
                <a:solidFill>
                  <a:srgbClr val="006600"/>
                </a:solidFill>
                <a:latin typeface="Times New Roman" panose="02020603050405020304" pitchFamily="18" charset="0"/>
                <a:cs typeface="Times New Roman" panose="02020603050405020304" pitchFamily="18" charset="0"/>
              </a:rPr>
              <a:t>Upward </a:t>
            </a:r>
            <a:r>
              <a:rPr lang="en-US" sz="3200" dirty="0" smtClean="0">
                <a:solidFill>
                  <a:srgbClr val="006600"/>
                </a:solidFill>
                <a:latin typeface="Times New Roman" panose="02020603050405020304" pitchFamily="18" charset="0"/>
                <a:cs typeface="Times New Roman" panose="02020603050405020304" pitchFamily="18" charset="0"/>
              </a:rPr>
              <a:t>Bound</a:t>
            </a:r>
          </a:p>
          <a:p>
            <a:pPr marL="457200" indent="-457200">
              <a:buFont typeface="Arial" panose="020B0604020202020204" pitchFamily="34" charset="0"/>
              <a:buChar char="•"/>
            </a:pPr>
            <a:r>
              <a:rPr lang="en-US" sz="3200" dirty="0">
                <a:solidFill>
                  <a:srgbClr val="006600"/>
                </a:solidFill>
              </a:rPr>
              <a:t>VSB @ </a:t>
            </a:r>
            <a:r>
              <a:rPr lang="en-US" sz="3200" dirty="0" smtClean="0">
                <a:solidFill>
                  <a:srgbClr val="006600"/>
                </a:solidFill>
              </a:rPr>
              <a:t>Trumansburg</a:t>
            </a:r>
            <a:r>
              <a:rPr lang="en-US" sz="3200" dirty="0" smtClean="0">
                <a:solidFill>
                  <a:srgbClr val="006600"/>
                </a:solidFill>
                <a:latin typeface="Times New Roman" panose="02020603050405020304" pitchFamily="18" charset="0"/>
                <a:cs typeface="Times New Roman" panose="02020603050405020304" pitchFamily="18" charset="0"/>
              </a:rPr>
              <a:t> </a:t>
            </a:r>
            <a:endParaRPr lang="en-US" sz="3200" dirty="0" smtClean="0">
              <a:solidFill>
                <a:srgbClr val="006600"/>
              </a:solidFill>
              <a:latin typeface="Times New Roman" panose="02020603050405020304" pitchFamily="18" charset="0"/>
              <a:cs typeface="Times New Roman" panose="02020603050405020304" pitchFamily="18" charset="0"/>
            </a:endParaRPr>
          </a:p>
        </p:txBody>
      </p:sp>
      <p:sp>
        <p:nvSpPr>
          <p:cNvPr id="12" name="Rectangle 11"/>
          <p:cNvSpPr/>
          <p:nvPr/>
        </p:nvSpPr>
        <p:spPr>
          <a:xfrm>
            <a:off x="189319" y="2814518"/>
            <a:ext cx="8763000" cy="2554545"/>
          </a:xfrm>
          <a:prstGeom prst="rect">
            <a:avLst/>
          </a:prstGeom>
        </p:spPr>
        <p:txBody>
          <a:bodyPr wrap="square">
            <a:spAutoFit/>
          </a:bodyPr>
          <a:lstStyle/>
          <a:p>
            <a:pPr lvl="0"/>
            <a:r>
              <a:rPr lang="en-US" sz="3200" dirty="0" smtClean="0">
                <a:solidFill>
                  <a:srgbClr val="006600"/>
                </a:solidFill>
                <a:latin typeface="Times New Roman" panose="02020603050405020304" pitchFamily="18" charset="0"/>
                <a:cs typeface="Times New Roman" panose="02020603050405020304" pitchFamily="18" charset="0"/>
              </a:rPr>
              <a:t>Tuesday:</a:t>
            </a:r>
          </a:p>
          <a:p>
            <a:pPr marL="457200" lvl="0" indent="-457200">
              <a:buFont typeface="Arial" panose="020B0604020202020204" pitchFamily="34" charset="0"/>
              <a:buChar char="•"/>
            </a:pPr>
            <a:r>
              <a:rPr lang="en-US" sz="3200" dirty="0">
                <a:solidFill>
                  <a:srgbClr val="006600"/>
                </a:solidFill>
              </a:rPr>
              <a:t>Algebra Regents Review in room 228</a:t>
            </a:r>
          </a:p>
          <a:p>
            <a:pPr marL="457200" lvl="0" indent="-457200">
              <a:buFont typeface="Arial" panose="020B0604020202020204" pitchFamily="34" charset="0"/>
              <a:buChar char="•"/>
            </a:pPr>
            <a:r>
              <a:rPr lang="en-US" sz="3200" dirty="0">
                <a:solidFill>
                  <a:srgbClr val="006600"/>
                </a:solidFill>
              </a:rPr>
              <a:t>Algebra 2/Trigonometry Regents Review from 3-4 in room </a:t>
            </a:r>
            <a:r>
              <a:rPr lang="en-US" sz="3200" dirty="0" smtClean="0">
                <a:solidFill>
                  <a:srgbClr val="006600"/>
                </a:solidFill>
              </a:rPr>
              <a:t>224</a:t>
            </a:r>
          </a:p>
          <a:p>
            <a:pPr marL="457200" indent="-457200">
              <a:buFont typeface="Arial" panose="020B0604020202020204" pitchFamily="34" charset="0"/>
              <a:buChar char="•"/>
            </a:pPr>
            <a:r>
              <a:rPr lang="en-US" sz="3200" dirty="0">
                <a:solidFill>
                  <a:srgbClr val="006600"/>
                </a:solidFill>
              </a:rPr>
              <a:t>MBB/SB vs. Newark </a:t>
            </a:r>
            <a:r>
              <a:rPr lang="en-US" sz="3200" dirty="0" smtClean="0">
                <a:solidFill>
                  <a:srgbClr val="006600"/>
                </a:solidFill>
              </a:rPr>
              <a:t>Valley</a:t>
            </a:r>
            <a:endParaRPr lang="en-US" sz="3200" dirty="0">
              <a:solidFill>
                <a:srgbClr val="006600"/>
              </a:solidFill>
            </a:endParaRPr>
          </a:p>
        </p:txBody>
      </p:sp>
      <p:sp>
        <p:nvSpPr>
          <p:cNvPr id="7" name="TextBox 6"/>
          <p:cNvSpPr txBox="1"/>
          <p:nvPr/>
        </p:nvSpPr>
        <p:spPr>
          <a:xfrm>
            <a:off x="2409032" y="152400"/>
            <a:ext cx="4384535" cy="1077218"/>
          </a:xfrm>
          <a:prstGeom prst="rect">
            <a:avLst/>
          </a:prstGeom>
          <a:noFill/>
        </p:spPr>
        <p:txBody>
          <a:bodyPr wrap="none" rtlCol="0">
            <a:spAutoFit/>
          </a:bodyPr>
          <a:lstStyle/>
          <a:p>
            <a:pPr algn="ctr"/>
            <a:r>
              <a:rPr lang="en-US" sz="3200" dirty="0" smtClean="0">
                <a:solidFill>
                  <a:srgbClr val="006600"/>
                </a:solidFill>
              </a:rPr>
              <a:t>Newfield High School</a:t>
            </a:r>
          </a:p>
          <a:p>
            <a:pPr algn="ctr"/>
            <a:r>
              <a:rPr lang="en-US" sz="3200" dirty="0" smtClean="0">
                <a:solidFill>
                  <a:srgbClr val="006600"/>
                </a:solidFill>
              </a:rPr>
              <a:t>April 28</a:t>
            </a:r>
            <a:r>
              <a:rPr lang="en-US" sz="3200" baseline="30000" dirty="0" smtClean="0">
                <a:solidFill>
                  <a:srgbClr val="006600"/>
                </a:solidFill>
              </a:rPr>
              <a:t>th</a:t>
            </a:r>
            <a:r>
              <a:rPr lang="en-US" sz="3200" dirty="0" smtClean="0">
                <a:solidFill>
                  <a:srgbClr val="006600"/>
                </a:solidFill>
              </a:rPr>
              <a:t> – May 2</a:t>
            </a:r>
            <a:r>
              <a:rPr lang="en-US" sz="3200" baseline="30000" dirty="0" smtClean="0">
                <a:solidFill>
                  <a:srgbClr val="006600"/>
                </a:solidFill>
              </a:rPr>
              <a:t>nd</a:t>
            </a:r>
            <a:endParaRPr lang="en-US" sz="3200" dirty="0">
              <a:solidFill>
                <a:srgbClr val="006600"/>
              </a:solidFill>
            </a:endParaRPr>
          </a:p>
        </p:txBody>
      </p:sp>
    </p:spTree>
    <p:extLst>
      <p:ext uri="{BB962C8B-B14F-4D97-AF65-F5344CB8AC3E}">
        <p14:creationId xmlns:p14="http://schemas.microsoft.com/office/powerpoint/2010/main" val="372045312"/>
      </p:ext>
    </p:extLst>
  </p:cSld>
  <p:clrMapOvr>
    <a:masterClrMapping/>
  </p:clrMapOvr>
  <p:transition spd="slow" advClick="0" advTm="9000">
    <p:wheel spokes="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14216" y="136819"/>
            <a:ext cx="8001000" cy="761999"/>
          </a:xfrm>
          <a:prstGeom prst="rect">
            <a:avLst/>
          </a:prstGeom>
        </p:spPr>
        <p:txBody>
          <a:bodyPr vert="horz" lIns="91440" tIns="45720" rIns="91440" bIns="45720" rtlCol="0" anchor="ctr">
            <a:normAutofit fontScale="6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
            </a:r>
            <a:br>
              <a:rPr lang="en-US" dirty="0" smtClean="0"/>
            </a:br>
            <a:endParaRPr lang="en-US" dirty="0"/>
          </a:p>
        </p:txBody>
      </p:sp>
      <p:sp>
        <p:nvSpPr>
          <p:cNvPr id="12" name="Rectangle 11"/>
          <p:cNvSpPr/>
          <p:nvPr/>
        </p:nvSpPr>
        <p:spPr>
          <a:xfrm>
            <a:off x="77996" y="1143000"/>
            <a:ext cx="8763000" cy="1077218"/>
          </a:xfrm>
          <a:prstGeom prst="rect">
            <a:avLst/>
          </a:prstGeom>
        </p:spPr>
        <p:txBody>
          <a:bodyPr wrap="square">
            <a:spAutoFit/>
          </a:bodyPr>
          <a:lstStyle/>
          <a:p>
            <a:pPr lvl="0"/>
            <a:r>
              <a:rPr lang="en-US" sz="3200" u="sng" dirty="0" smtClean="0">
                <a:solidFill>
                  <a:srgbClr val="006600"/>
                </a:solidFill>
                <a:latin typeface="Times New Roman" panose="02020603050405020304" pitchFamily="18" charset="0"/>
                <a:cs typeface="Times New Roman" panose="02020603050405020304" pitchFamily="18" charset="0"/>
              </a:rPr>
              <a:t>Wedne</a:t>
            </a:r>
            <a:r>
              <a:rPr lang="en-US" sz="3200" u="sng" dirty="0" smtClean="0">
                <a:solidFill>
                  <a:srgbClr val="006600"/>
                </a:solidFill>
                <a:latin typeface="Times New Roman" panose="02020603050405020304" pitchFamily="18" charset="0"/>
                <a:cs typeface="Times New Roman" panose="02020603050405020304" pitchFamily="18" charset="0"/>
              </a:rPr>
              <a:t>sday</a:t>
            </a:r>
            <a:r>
              <a:rPr lang="en-US" sz="3200" dirty="0" smtClean="0">
                <a:solidFill>
                  <a:srgbClr val="006600"/>
                </a:solidFill>
                <a:latin typeface="Times New Roman" panose="02020603050405020304" pitchFamily="18" charset="0"/>
                <a:cs typeface="Times New Roman" panose="02020603050405020304" pitchFamily="18" charset="0"/>
              </a:rPr>
              <a:t>:</a:t>
            </a:r>
          </a:p>
          <a:p>
            <a:pPr marL="457200" lvl="0" indent="-457200">
              <a:buFont typeface="Arial" panose="020B0604020202020204" pitchFamily="34" charset="0"/>
              <a:buChar char="•"/>
            </a:pPr>
            <a:r>
              <a:rPr lang="en-US" sz="3200" dirty="0">
                <a:solidFill>
                  <a:srgbClr val="006600"/>
                </a:solidFill>
              </a:rPr>
              <a:t>Art Club Meeting</a:t>
            </a:r>
          </a:p>
        </p:txBody>
      </p:sp>
      <p:sp>
        <p:nvSpPr>
          <p:cNvPr id="7" name="TextBox 6"/>
          <p:cNvSpPr txBox="1"/>
          <p:nvPr/>
        </p:nvSpPr>
        <p:spPr>
          <a:xfrm>
            <a:off x="2409032" y="152400"/>
            <a:ext cx="4384535" cy="1077218"/>
          </a:xfrm>
          <a:prstGeom prst="rect">
            <a:avLst/>
          </a:prstGeom>
          <a:noFill/>
        </p:spPr>
        <p:txBody>
          <a:bodyPr wrap="none" rtlCol="0">
            <a:spAutoFit/>
          </a:bodyPr>
          <a:lstStyle/>
          <a:p>
            <a:pPr algn="ctr"/>
            <a:r>
              <a:rPr lang="en-US" sz="3200" dirty="0" smtClean="0">
                <a:solidFill>
                  <a:srgbClr val="006600"/>
                </a:solidFill>
              </a:rPr>
              <a:t>Newfield High School</a:t>
            </a:r>
          </a:p>
          <a:p>
            <a:pPr algn="ctr"/>
            <a:r>
              <a:rPr lang="en-US" sz="3200" dirty="0" smtClean="0">
                <a:solidFill>
                  <a:srgbClr val="006600"/>
                </a:solidFill>
              </a:rPr>
              <a:t>May 12</a:t>
            </a:r>
            <a:r>
              <a:rPr lang="en-US" sz="3200" baseline="30000" dirty="0" smtClean="0">
                <a:solidFill>
                  <a:srgbClr val="006600"/>
                </a:solidFill>
              </a:rPr>
              <a:t>th</a:t>
            </a:r>
            <a:r>
              <a:rPr lang="en-US" sz="3200" dirty="0">
                <a:solidFill>
                  <a:srgbClr val="006600"/>
                </a:solidFill>
              </a:rPr>
              <a:t> </a:t>
            </a:r>
            <a:r>
              <a:rPr lang="en-US" sz="3200" dirty="0" smtClean="0">
                <a:solidFill>
                  <a:srgbClr val="006600"/>
                </a:solidFill>
              </a:rPr>
              <a:t>– May 16th</a:t>
            </a:r>
            <a:endParaRPr lang="en-US" sz="3200" dirty="0">
              <a:solidFill>
                <a:srgbClr val="006600"/>
              </a:solidFill>
            </a:endParaRPr>
          </a:p>
        </p:txBody>
      </p:sp>
      <p:sp>
        <p:nvSpPr>
          <p:cNvPr id="5" name="Rectangle 4"/>
          <p:cNvSpPr/>
          <p:nvPr/>
        </p:nvSpPr>
        <p:spPr>
          <a:xfrm>
            <a:off x="77996" y="2743200"/>
            <a:ext cx="8763000" cy="2554545"/>
          </a:xfrm>
          <a:prstGeom prst="rect">
            <a:avLst/>
          </a:prstGeom>
        </p:spPr>
        <p:txBody>
          <a:bodyPr wrap="square">
            <a:spAutoFit/>
          </a:bodyPr>
          <a:lstStyle/>
          <a:p>
            <a:pPr lvl="0"/>
            <a:r>
              <a:rPr lang="en-US" sz="3200" u="sng" dirty="0" smtClean="0">
                <a:solidFill>
                  <a:srgbClr val="006600"/>
                </a:solidFill>
                <a:latin typeface="Times New Roman" panose="02020603050405020304" pitchFamily="18" charset="0"/>
                <a:cs typeface="Times New Roman" panose="02020603050405020304" pitchFamily="18" charset="0"/>
              </a:rPr>
              <a:t>Thursday</a:t>
            </a:r>
            <a:r>
              <a:rPr lang="en-US" sz="3200" dirty="0" smtClean="0">
                <a:solidFill>
                  <a:srgbClr val="006600"/>
                </a:solidFill>
                <a:latin typeface="Times New Roman" panose="02020603050405020304" pitchFamily="18" charset="0"/>
                <a:cs typeface="Times New Roman" panose="02020603050405020304" pitchFamily="18" charset="0"/>
              </a:rPr>
              <a:t>:</a:t>
            </a:r>
          </a:p>
          <a:p>
            <a:pPr marL="457200" lvl="0" indent="-457200">
              <a:buFont typeface="Arial" panose="020B0604020202020204" pitchFamily="34" charset="0"/>
              <a:buChar char="•"/>
            </a:pPr>
            <a:r>
              <a:rPr lang="en-US" sz="3200" dirty="0">
                <a:solidFill>
                  <a:srgbClr val="006600"/>
                </a:solidFill>
              </a:rPr>
              <a:t>Travel Club </a:t>
            </a:r>
          </a:p>
          <a:p>
            <a:pPr marL="457200" lvl="0" indent="-457200">
              <a:buFont typeface="Arial" panose="020B0604020202020204" pitchFamily="34" charset="0"/>
              <a:buChar char="•"/>
            </a:pPr>
            <a:r>
              <a:rPr lang="en-US" sz="3200" dirty="0">
                <a:solidFill>
                  <a:srgbClr val="006600"/>
                </a:solidFill>
              </a:rPr>
              <a:t>Algebra 2/Trigonometry Regents Review from 3-4 in room 224</a:t>
            </a:r>
          </a:p>
          <a:p>
            <a:pPr marL="457200" lvl="0" indent="-457200">
              <a:buFont typeface="Arial" panose="020B0604020202020204" pitchFamily="34" charset="0"/>
              <a:buChar char="•"/>
            </a:pPr>
            <a:r>
              <a:rPr lang="en-US" sz="3200" dirty="0">
                <a:solidFill>
                  <a:srgbClr val="006600"/>
                </a:solidFill>
              </a:rPr>
              <a:t>Track IAC Championships @ Dryden</a:t>
            </a:r>
          </a:p>
        </p:txBody>
      </p:sp>
    </p:spTree>
    <p:extLst>
      <p:ext uri="{BB962C8B-B14F-4D97-AF65-F5344CB8AC3E}">
        <p14:creationId xmlns:p14="http://schemas.microsoft.com/office/powerpoint/2010/main" val="638641710"/>
      </p:ext>
    </p:extLst>
  </p:cSld>
  <p:clrMapOvr>
    <a:masterClrMapping/>
  </p:clrMapOvr>
  <p:transition spd="slow" advClick="0" advTm="9000">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500" tmFilter="0, 0; .2, .5; .8, .5; 1, 0"/>
                                        <p:tgtEl>
                                          <p:spTgt spid="12"/>
                                        </p:tgtEl>
                                      </p:cBhvr>
                                    </p:animEffect>
                                    <p:animScale>
                                      <p:cBhvr>
                                        <p:cTn id="7" dur="250" autoRev="1" fill="hold"/>
                                        <p:tgtEl>
                                          <p:spTgt spid="12"/>
                                        </p:tgtEl>
                                      </p:cBhvr>
                                      <p:by x="105000" y="105000"/>
                                    </p:animScale>
                                  </p:childTnLst>
                                </p:cTn>
                              </p:par>
                            </p:childTnLst>
                          </p:cTn>
                        </p:par>
                        <p:par>
                          <p:cTn id="8" fill="hold">
                            <p:stCondLst>
                              <p:cond delay="500"/>
                            </p:stCondLst>
                            <p:childTnLst>
                              <p:par>
                                <p:cTn id="9" presetID="26" presetClass="emph" presetSubtype="0" fill="hold" grpId="0" nodeType="afterEffect">
                                  <p:stCondLst>
                                    <p:cond delay="0"/>
                                  </p:stCondLst>
                                  <p:childTnLst>
                                    <p:animEffect transition="out" filter="fade">
                                      <p:cBhvr>
                                        <p:cTn id="10" dur="500" tmFilter="0, 0; .2, .5; .8, .5; 1, 0"/>
                                        <p:tgtEl>
                                          <p:spTgt spid="5"/>
                                        </p:tgtEl>
                                      </p:cBhvr>
                                    </p:animEffect>
                                    <p:animScale>
                                      <p:cBhvr>
                                        <p:cTn id="11" dur="25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14216" y="136819"/>
            <a:ext cx="8001000" cy="761999"/>
          </a:xfrm>
          <a:prstGeom prst="rect">
            <a:avLst/>
          </a:prstGeom>
        </p:spPr>
        <p:txBody>
          <a:bodyPr vert="horz" lIns="91440" tIns="45720" rIns="91440" bIns="45720" rtlCol="0" anchor="ctr">
            <a:normAutofit fontScale="6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
            </a:r>
            <a:br>
              <a:rPr lang="en-US" dirty="0" smtClean="0"/>
            </a:br>
            <a:endParaRPr lang="en-US" dirty="0"/>
          </a:p>
        </p:txBody>
      </p:sp>
      <p:sp>
        <p:nvSpPr>
          <p:cNvPr id="12" name="Rectangle 11"/>
          <p:cNvSpPr/>
          <p:nvPr/>
        </p:nvSpPr>
        <p:spPr>
          <a:xfrm>
            <a:off x="77996" y="1143000"/>
            <a:ext cx="8763000" cy="1569660"/>
          </a:xfrm>
          <a:prstGeom prst="rect">
            <a:avLst/>
          </a:prstGeom>
        </p:spPr>
        <p:txBody>
          <a:bodyPr wrap="square">
            <a:spAutoFit/>
          </a:bodyPr>
          <a:lstStyle/>
          <a:p>
            <a:pPr lvl="0"/>
            <a:r>
              <a:rPr lang="en-US" sz="3200" u="sng" dirty="0" smtClean="0">
                <a:solidFill>
                  <a:srgbClr val="006600"/>
                </a:solidFill>
                <a:latin typeface="Times New Roman" panose="02020603050405020304" pitchFamily="18" charset="0"/>
                <a:cs typeface="Times New Roman" panose="02020603050405020304" pitchFamily="18" charset="0"/>
              </a:rPr>
              <a:t>Frida</a:t>
            </a:r>
            <a:r>
              <a:rPr lang="en-US" sz="3200" u="sng" dirty="0" smtClean="0">
                <a:solidFill>
                  <a:srgbClr val="006600"/>
                </a:solidFill>
                <a:latin typeface="Times New Roman" panose="02020603050405020304" pitchFamily="18" charset="0"/>
                <a:cs typeface="Times New Roman" panose="02020603050405020304" pitchFamily="18" charset="0"/>
              </a:rPr>
              <a:t>y</a:t>
            </a:r>
            <a:r>
              <a:rPr lang="en-US" sz="3200" dirty="0" smtClean="0">
                <a:solidFill>
                  <a:srgbClr val="006600"/>
                </a:solidFill>
                <a:latin typeface="Times New Roman" panose="02020603050405020304" pitchFamily="18" charset="0"/>
                <a:cs typeface="Times New Roman" panose="02020603050405020304" pitchFamily="18" charset="0"/>
              </a:rPr>
              <a:t>:</a:t>
            </a:r>
          </a:p>
          <a:p>
            <a:pPr marL="457200" lvl="0" indent="-457200">
              <a:buFont typeface="Arial" panose="020B0604020202020204" pitchFamily="34" charset="0"/>
              <a:buChar char="•"/>
            </a:pPr>
            <a:r>
              <a:rPr lang="en-US" sz="3200" dirty="0">
                <a:solidFill>
                  <a:srgbClr val="006600"/>
                </a:solidFill>
              </a:rPr>
              <a:t>VBB/SB @ Union Springs</a:t>
            </a:r>
          </a:p>
          <a:p>
            <a:pPr marL="457200" lvl="0" indent="-457200">
              <a:buFont typeface="Arial" panose="020B0604020202020204" pitchFamily="34" charset="0"/>
              <a:buChar char="•"/>
            </a:pPr>
            <a:r>
              <a:rPr lang="en-US" sz="3200" dirty="0">
                <a:solidFill>
                  <a:srgbClr val="006600"/>
                </a:solidFill>
              </a:rPr>
              <a:t>Track IAC Championships @ Dryden</a:t>
            </a:r>
          </a:p>
        </p:txBody>
      </p:sp>
      <p:sp>
        <p:nvSpPr>
          <p:cNvPr id="7" name="TextBox 6"/>
          <p:cNvSpPr txBox="1"/>
          <p:nvPr/>
        </p:nvSpPr>
        <p:spPr>
          <a:xfrm>
            <a:off x="2409032" y="152400"/>
            <a:ext cx="4384535" cy="1077218"/>
          </a:xfrm>
          <a:prstGeom prst="rect">
            <a:avLst/>
          </a:prstGeom>
          <a:noFill/>
        </p:spPr>
        <p:txBody>
          <a:bodyPr wrap="none" rtlCol="0">
            <a:spAutoFit/>
          </a:bodyPr>
          <a:lstStyle/>
          <a:p>
            <a:pPr algn="ctr"/>
            <a:r>
              <a:rPr lang="en-US" sz="3200" dirty="0" smtClean="0">
                <a:solidFill>
                  <a:srgbClr val="006600"/>
                </a:solidFill>
              </a:rPr>
              <a:t>Newfield High School</a:t>
            </a:r>
          </a:p>
          <a:p>
            <a:pPr algn="ctr"/>
            <a:r>
              <a:rPr lang="en-US" sz="3200" dirty="0" smtClean="0">
                <a:solidFill>
                  <a:srgbClr val="006600"/>
                </a:solidFill>
              </a:rPr>
              <a:t>May 12</a:t>
            </a:r>
            <a:r>
              <a:rPr lang="en-US" sz="3200" baseline="30000" dirty="0" smtClean="0">
                <a:solidFill>
                  <a:srgbClr val="006600"/>
                </a:solidFill>
              </a:rPr>
              <a:t>th</a:t>
            </a:r>
            <a:r>
              <a:rPr lang="en-US" sz="3200" dirty="0">
                <a:solidFill>
                  <a:srgbClr val="006600"/>
                </a:solidFill>
              </a:rPr>
              <a:t> </a:t>
            </a:r>
            <a:r>
              <a:rPr lang="en-US" sz="3200" dirty="0" smtClean="0">
                <a:solidFill>
                  <a:srgbClr val="006600"/>
                </a:solidFill>
              </a:rPr>
              <a:t>– May 16th</a:t>
            </a:r>
            <a:endParaRPr lang="en-US" sz="3200" dirty="0">
              <a:solidFill>
                <a:srgbClr val="006600"/>
              </a:solidFill>
            </a:endParaRPr>
          </a:p>
        </p:txBody>
      </p:sp>
      <p:sp>
        <p:nvSpPr>
          <p:cNvPr id="5" name="Rectangle 4"/>
          <p:cNvSpPr/>
          <p:nvPr/>
        </p:nvSpPr>
        <p:spPr>
          <a:xfrm>
            <a:off x="77996" y="3312229"/>
            <a:ext cx="8763000" cy="1077218"/>
          </a:xfrm>
          <a:prstGeom prst="rect">
            <a:avLst/>
          </a:prstGeom>
        </p:spPr>
        <p:txBody>
          <a:bodyPr wrap="square">
            <a:spAutoFit/>
          </a:bodyPr>
          <a:lstStyle/>
          <a:p>
            <a:pPr lvl="0"/>
            <a:r>
              <a:rPr lang="en-US" sz="3200" u="sng" dirty="0" smtClean="0">
                <a:solidFill>
                  <a:srgbClr val="006600"/>
                </a:solidFill>
                <a:latin typeface="Times New Roman" panose="02020603050405020304" pitchFamily="18" charset="0"/>
                <a:cs typeface="Times New Roman" panose="02020603050405020304" pitchFamily="18" charset="0"/>
              </a:rPr>
              <a:t>Satur</a:t>
            </a:r>
            <a:r>
              <a:rPr lang="en-US" sz="3200" u="sng" dirty="0" smtClean="0">
                <a:solidFill>
                  <a:srgbClr val="006600"/>
                </a:solidFill>
                <a:latin typeface="Times New Roman" panose="02020603050405020304" pitchFamily="18" charset="0"/>
                <a:cs typeface="Times New Roman" panose="02020603050405020304" pitchFamily="18" charset="0"/>
              </a:rPr>
              <a:t>day</a:t>
            </a:r>
            <a:r>
              <a:rPr lang="en-US" sz="3200" dirty="0" smtClean="0">
                <a:solidFill>
                  <a:srgbClr val="006600"/>
                </a:solidFill>
                <a:latin typeface="Times New Roman" panose="02020603050405020304" pitchFamily="18" charset="0"/>
                <a:cs typeface="Times New Roman" panose="02020603050405020304" pitchFamily="18" charset="0"/>
              </a:rPr>
              <a:t>:</a:t>
            </a:r>
          </a:p>
          <a:p>
            <a:pPr marL="457200" lvl="0" indent="-457200">
              <a:buFont typeface="Arial" panose="020B0604020202020204" pitchFamily="34" charset="0"/>
              <a:buChar char="•"/>
            </a:pPr>
            <a:r>
              <a:rPr lang="en-US" sz="3200" dirty="0">
                <a:solidFill>
                  <a:srgbClr val="006600"/>
                </a:solidFill>
              </a:rPr>
              <a:t>Track @ Union Springs</a:t>
            </a:r>
          </a:p>
        </p:txBody>
      </p:sp>
    </p:spTree>
    <p:extLst>
      <p:ext uri="{BB962C8B-B14F-4D97-AF65-F5344CB8AC3E}">
        <p14:creationId xmlns:p14="http://schemas.microsoft.com/office/powerpoint/2010/main" val="907030349"/>
      </p:ext>
    </p:extLst>
  </p:cSld>
  <p:clrMapOvr>
    <a:masterClrMapping/>
  </p:clrMapOvr>
  <p:transition spd="slow" advClick="0" advTm="9000">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500" tmFilter="0, 0; .2, .5; .8, .5; 1, 0"/>
                                        <p:tgtEl>
                                          <p:spTgt spid="12"/>
                                        </p:tgtEl>
                                      </p:cBhvr>
                                    </p:animEffect>
                                    <p:animScale>
                                      <p:cBhvr>
                                        <p:cTn id="7" dur="250" autoRev="1" fill="hold"/>
                                        <p:tgtEl>
                                          <p:spTgt spid="12"/>
                                        </p:tgtEl>
                                      </p:cBhvr>
                                      <p:by x="105000" y="105000"/>
                                    </p:animScale>
                                  </p:childTnLst>
                                </p:cTn>
                              </p:par>
                            </p:childTnLst>
                          </p:cTn>
                        </p:par>
                        <p:par>
                          <p:cTn id="8" fill="hold">
                            <p:stCondLst>
                              <p:cond delay="500"/>
                            </p:stCondLst>
                            <p:childTnLst>
                              <p:par>
                                <p:cTn id="9" presetID="26" presetClass="emph" presetSubtype="0" fill="hold" grpId="0" nodeType="afterEffect">
                                  <p:stCondLst>
                                    <p:cond delay="0"/>
                                  </p:stCondLst>
                                  <p:childTnLst>
                                    <p:animEffect transition="out" filter="fade">
                                      <p:cBhvr>
                                        <p:cTn id="10" dur="500" tmFilter="0, 0; .2, .5; .8, .5; 1, 0"/>
                                        <p:tgtEl>
                                          <p:spTgt spid="5"/>
                                        </p:tgtEl>
                                      </p:cBhvr>
                                    </p:animEffect>
                                    <p:animScale>
                                      <p:cBhvr>
                                        <p:cTn id="11" dur="25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5"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4044</TotalTime>
  <Words>218</Words>
  <Application>Microsoft Office PowerPoint</Application>
  <PresentationFormat>On-screen Show (4:3)</PresentationFormat>
  <Paragraphs>48</Paragraphs>
  <Slides>9</Slides>
  <Notes>3</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Apex</vt:lpstr>
      <vt:lpstr>PowerPoint Presentation</vt:lpstr>
      <vt:lpstr>PowerPoint Presentation</vt:lpstr>
      <vt:lpstr>Brain Teaser</vt:lpstr>
      <vt:lpstr>PowerPoint Presentation</vt:lpstr>
      <vt:lpstr>Our Vision</vt:lpstr>
      <vt:lpstr>PowerPoint Presentation</vt:lpstr>
      <vt:lpstr>PowerPoint Presentation</vt:lpstr>
      <vt:lpstr>PowerPoint Presentation</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Newfield High School 2011 - 2012</dc:title>
  <dc:creator>BDerfel</dc:creator>
  <cp:lastModifiedBy>BDerfel</cp:lastModifiedBy>
  <cp:revision>340</cp:revision>
  <dcterms:created xsi:type="dcterms:W3CDTF">2013-08-29T18:32:30Z</dcterms:created>
  <dcterms:modified xsi:type="dcterms:W3CDTF">2014-05-12T14:19:18Z</dcterms:modified>
</cp:coreProperties>
</file>