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11"/>
  </p:notesMasterIdLst>
  <p:sldIdLst>
    <p:sldId id="290" r:id="rId2"/>
    <p:sldId id="299" r:id="rId3"/>
    <p:sldId id="294" r:id="rId4"/>
    <p:sldId id="271" r:id="rId5"/>
    <p:sldId id="303" r:id="rId6"/>
    <p:sldId id="300" r:id="rId7"/>
    <p:sldId id="302" r:id="rId8"/>
    <p:sldId id="295" r:id="rId9"/>
    <p:sldId id="30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90" y="-84"/>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4/25/2014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4</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5</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6</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7</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115F8BD-F409-4CAB-B840-81A39AEEC6FE}" type="datetimeFigureOut">
              <a:rPr lang="en-US" smtClean="0"/>
              <a:pPr/>
              <a:t>4/25/2014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0D26A31-87AA-4AD1-B0D5-ACDD782F467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4/25/2014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4/25/2014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4/25/2014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4/25/2014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4/25/2014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115F8BD-F409-4CAB-B840-81A39AEEC6FE}" type="datetimeFigureOut">
              <a:rPr lang="en-US" smtClean="0"/>
              <a:pPr/>
              <a:t>4/25/2014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0D26A31-87AA-4AD1-B0D5-ACDD782F46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April </a:t>
            </a:r>
            <a:r>
              <a:rPr lang="en-US" sz="3200" dirty="0" smtClean="0">
                <a:solidFill>
                  <a:srgbClr val="006600"/>
                </a:solidFill>
              </a:rPr>
              <a:t>28</a:t>
            </a:r>
            <a:r>
              <a:rPr lang="en-US" sz="3200" baseline="30000" dirty="0" smtClean="0">
                <a:solidFill>
                  <a:srgbClr val="006600"/>
                </a:solidFill>
              </a:rPr>
              <a:t>th</a:t>
            </a:r>
            <a:r>
              <a:rPr lang="en-US" sz="3200" dirty="0" smtClean="0">
                <a:solidFill>
                  <a:srgbClr val="006600"/>
                </a:solidFill>
              </a:rPr>
              <a:t> </a:t>
            </a:r>
            <a:r>
              <a:rPr lang="en-US" sz="3200" dirty="0" smtClean="0">
                <a:solidFill>
                  <a:srgbClr val="006600"/>
                </a:solidFill>
              </a:rPr>
              <a:t>– May 2</a:t>
            </a:r>
            <a:r>
              <a:rPr lang="en-US" sz="3200" baseline="30000" dirty="0" smtClean="0">
                <a:solidFill>
                  <a:srgbClr val="006600"/>
                </a:solidFill>
              </a:rPr>
              <a:t>nd</a:t>
            </a:r>
            <a:endParaRPr lang="en-US" sz="3200" dirty="0">
              <a:solidFill>
                <a:srgbClr val="006600"/>
              </a:solidFill>
            </a:endParaRPr>
          </a:p>
        </p:txBody>
      </p:sp>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509" y="1612669"/>
            <a:ext cx="7991746" cy="4031873"/>
          </a:xfrm>
          <a:prstGeom prst="rect">
            <a:avLst/>
          </a:prstGeom>
        </p:spPr>
        <p:txBody>
          <a:bodyPr wrap="square">
            <a:spAutoFit/>
          </a:bodyPr>
          <a:lstStyle/>
          <a:p>
            <a:r>
              <a:rPr lang="en-US" sz="3200" dirty="0" smtClean="0">
                <a:solidFill>
                  <a:srgbClr val="006600"/>
                </a:solidFill>
              </a:rPr>
              <a:t>“Our determined refusal not to be stopped will eventually open the door to fulfillment… To guard ourselves from bitterness, we need the vision to see in this generation’s ordeals the opportunity to transfigure both ourselves and American society.”</a:t>
            </a:r>
            <a:r>
              <a:rPr lang="en-US" sz="3200" dirty="0" smtClean="0">
                <a:solidFill>
                  <a:srgbClr val="006600"/>
                </a:solidFill>
              </a:rPr>
              <a:t>		     </a:t>
            </a:r>
          </a:p>
          <a:p>
            <a:r>
              <a:rPr lang="en-US" sz="3200" dirty="0">
                <a:solidFill>
                  <a:srgbClr val="006600"/>
                </a:solidFill>
              </a:rPr>
              <a:t>	</a:t>
            </a:r>
            <a:r>
              <a:rPr lang="en-US" sz="3200" dirty="0" smtClean="0">
                <a:solidFill>
                  <a:srgbClr val="006600"/>
                </a:solidFill>
              </a:rPr>
              <a:t>		</a:t>
            </a:r>
            <a:r>
              <a:rPr lang="en-US" sz="2400" dirty="0" smtClean="0">
                <a:solidFill>
                  <a:srgbClr val="006600"/>
                </a:solidFill>
              </a:rPr>
              <a:t>       	 </a:t>
            </a:r>
            <a:r>
              <a:rPr lang="en-US" sz="2400" dirty="0" smtClean="0">
                <a:solidFill>
                  <a:srgbClr val="006600"/>
                </a:solidFill>
              </a:rPr>
              <a:t> (Martin Luther King, Jr. 1967)</a:t>
            </a:r>
            <a:endParaRPr lang="en-US" sz="2400" dirty="0">
              <a:solidFill>
                <a:srgbClr val="006600"/>
              </a:solidFill>
            </a:endParaRPr>
          </a:p>
        </p:txBody>
      </p:sp>
      <p:pic>
        <p:nvPicPr>
          <p:cNvPr id="2" name="Picture 2" descr="C:\Users\BDerfel\AppData\Local\Microsoft\Windows\Temporary Internet Files\Content.IE5\VCI9RQKJ\MC9002288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52401"/>
            <a:ext cx="1447799" cy="11396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BDerfel\AppData\Local\Microsoft\Windows\Temporary Internet Files\Content.IE5\BKP02BCE\MC900434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622" y="45682"/>
            <a:ext cx="790713" cy="1246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746415"/>
      </p:ext>
    </p:extLst>
  </p:cSld>
  <p:clrMapOvr>
    <a:masterClrMapping/>
  </p:clrMapOvr>
  <mc:AlternateContent xmlns:mc="http://schemas.openxmlformats.org/markup-compatibility/2006" xmlns:p14="http://schemas.microsoft.com/office/powerpoint/2010/main">
    <mc:Choice Requires="p14">
      <p:transition spd="slow" p14:dur="1200" advClick="0" advTm="11000">
        <p:dissolve/>
      </p:transition>
    </mc:Choice>
    <mc:Fallback xmlns="">
      <p:transition spd="slow" advClick="0" advTm="1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3000"/>
                            </p:stCondLst>
                            <p:childTnLst>
                              <p:par>
                                <p:cTn id="16" presetID="26"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80">
                                          <p:stCondLst>
                                            <p:cond delay="0"/>
                                          </p:stCondLst>
                                        </p:cTn>
                                        <p:tgtEl>
                                          <p:spTgt spid="3"/>
                                        </p:tgtEl>
                                      </p:cBhvr>
                                    </p:animEffect>
                                    <p:anim calcmode="lin" valueType="num">
                                      <p:cBhvr>
                                        <p:cTn id="19"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gtEl>
                                      </p:cBhvr>
                                      <p:to x="100000" y="60000"/>
                                    </p:animScale>
                                    <p:animScale>
                                      <p:cBhvr>
                                        <p:cTn id="25" dur="166" decel="50000">
                                          <p:stCondLst>
                                            <p:cond delay="676"/>
                                          </p:stCondLst>
                                        </p:cTn>
                                        <p:tgtEl>
                                          <p:spTgt spid="3"/>
                                        </p:tgtEl>
                                      </p:cBhvr>
                                      <p:to x="100000" y="100000"/>
                                    </p:animScale>
                                    <p:animScale>
                                      <p:cBhvr>
                                        <p:cTn id="26" dur="26">
                                          <p:stCondLst>
                                            <p:cond delay="1312"/>
                                          </p:stCondLst>
                                        </p:cTn>
                                        <p:tgtEl>
                                          <p:spTgt spid="3"/>
                                        </p:tgtEl>
                                      </p:cBhvr>
                                      <p:to x="100000" y="80000"/>
                                    </p:animScale>
                                    <p:animScale>
                                      <p:cBhvr>
                                        <p:cTn id="27" dur="166" decel="50000">
                                          <p:stCondLst>
                                            <p:cond delay="1338"/>
                                          </p:stCondLst>
                                        </p:cTn>
                                        <p:tgtEl>
                                          <p:spTgt spid="3"/>
                                        </p:tgtEl>
                                      </p:cBhvr>
                                      <p:to x="100000" y="100000"/>
                                    </p:animScale>
                                    <p:animScale>
                                      <p:cBhvr>
                                        <p:cTn id="28" dur="26">
                                          <p:stCondLst>
                                            <p:cond delay="1642"/>
                                          </p:stCondLst>
                                        </p:cTn>
                                        <p:tgtEl>
                                          <p:spTgt spid="3"/>
                                        </p:tgtEl>
                                      </p:cBhvr>
                                      <p:to x="100000" y="90000"/>
                                    </p:animScale>
                                    <p:animScale>
                                      <p:cBhvr>
                                        <p:cTn id="29" dur="166" decel="50000">
                                          <p:stCondLst>
                                            <p:cond delay="1668"/>
                                          </p:stCondLst>
                                        </p:cTn>
                                        <p:tgtEl>
                                          <p:spTgt spid="3"/>
                                        </p:tgtEl>
                                      </p:cBhvr>
                                      <p:to x="100000" y="100000"/>
                                    </p:animScale>
                                    <p:animScale>
                                      <p:cBhvr>
                                        <p:cTn id="30" dur="26">
                                          <p:stCondLst>
                                            <p:cond delay="1808"/>
                                          </p:stCondLst>
                                        </p:cTn>
                                        <p:tgtEl>
                                          <p:spTgt spid="3"/>
                                        </p:tgtEl>
                                      </p:cBhvr>
                                      <p:to x="100000" y="95000"/>
                                    </p:animScale>
                                    <p:animScale>
                                      <p:cBhvr>
                                        <p:cTn id="31"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pic>
        <p:nvPicPr>
          <p:cNvPr id="10" name="Picture 3" descr="C:\Users\BDerfel\AppData\Local\Microsoft\Windows\Temporary Internet Files\Content.IE5\D56WN5HE\MC9004106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216" y="136819"/>
            <a:ext cx="1743184" cy="17144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BDerfel\AppData\Local\Microsoft\Windows\Temporary Internet Files\Content.IE5\XL7AIYFS\MC9002340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19916" y="153242"/>
            <a:ext cx="990600" cy="189013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3192377" y="419802"/>
            <a:ext cx="2952958" cy="1104198"/>
          </a:xfrm>
          <a:solidFill>
            <a:schemeClr val="accent6">
              <a:lumMod val="60000"/>
              <a:lumOff val="40000"/>
            </a:schemeClr>
          </a:solidFill>
          <a:ln>
            <a:solidFill>
              <a:schemeClr val="accent6">
                <a:lumMod val="50000"/>
              </a:schemeClr>
            </a:solidFill>
          </a:ln>
        </p:spPr>
        <p:txBody>
          <a:bodyPr>
            <a:normAutofit fontScale="90000"/>
          </a:bodyPr>
          <a:lstStyle/>
          <a:p>
            <a:r>
              <a:rPr lang="en-US" dirty="0" smtClean="0">
                <a:solidFill>
                  <a:srgbClr val="006600"/>
                </a:solidFill>
              </a:rPr>
              <a:t>Brain Teaser</a:t>
            </a:r>
            <a:endParaRPr lang="en-US" dirty="0">
              <a:solidFill>
                <a:srgbClr val="006600"/>
              </a:solidFill>
            </a:endParaRPr>
          </a:p>
        </p:txBody>
      </p:sp>
      <p:sp>
        <p:nvSpPr>
          <p:cNvPr id="13" name="Content Placeholder 2"/>
          <p:cNvSpPr txBox="1">
            <a:spLocks/>
          </p:cNvSpPr>
          <p:nvPr/>
        </p:nvSpPr>
        <p:spPr>
          <a:xfrm>
            <a:off x="530546" y="5406729"/>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b="1" dirty="0" smtClean="0">
                <a:solidFill>
                  <a:srgbClr val="006600"/>
                </a:solidFill>
              </a:rPr>
              <a:t>Be one of the first five people to tell me the answer and you will win a free ice-cream!</a:t>
            </a:r>
            <a:endParaRPr lang="en-US" sz="2400" b="1" dirty="0">
              <a:solidFill>
                <a:srgbClr val="006600"/>
              </a:solidFill>
            </a:endParaRPr>
          </a:p>
        </p:txBody>
      </p:sp>
      <p:pic>
        <p:nvPicPr>
          <p:cNvPr id="17" name="Picture 7" descr="C:\Users\BDerfel\AppData\Local\Microsoft\Windows\Temporary Internet Files\Content.IE5\LUUAMX1C\MP90040645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5831" y="2612324"/>
            <a:ext cx="2971800" cy="237744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descr="C:\Program Files\Microsoft Office\MEDIA\CAGCAT10\j0286034.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34392" y="2915219"/>
            <a:ext cx="919163" cy="88582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C:\Program Files\Microsoft Office\MEDIA\CAGCAT10\j0286034.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14217" y="2259961"/>
            <a:ext cx="919163" cy="8858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Program Files\Microsoft Office\MEDIA\CAGCAT10\j0286034.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12149" y="2169411"/>
            <a:ext cx="919163" cy="88582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3914467" y="2917766"/>
            <a:ext cx="1181734" cy="1015663"/>
          </a:xfrm>
          <a:prstGeom prst="rect">
            <a:avLst/>
          </a:prstGeom>
          <a:noFill/>
        </p:spPr>
        <p:txBody>
          <a:bodyPr wrap="none" rtlCol="0">
            <a:spAutoFit/>
          </a:bodyPr>
          <a:lstStyle/>
          <a:p>
            <a:r>
              <a:rPr lang="en-US" sz="6000" dirty="0" smtClean="0">
                <a:solidFill>
                  <a:srgbClr val="FFFF00"/>
                </a:solidFill>
              </a:rPr>
              <a:t>me</a:t>
            </a:r>
            <a:endParaRPr lang="en-US" sz="6000" dirty="0">
              <a:solidFill>
                <a:srgbClr val="FFFF00"/>
              </a:solidFill>
            </a:endParaRPr>
          </a:p>
        </p:txBody>
      </p:sp>
      <p:sp>
        <p:nvSpPr>
          <p:cNvPr id="22" name="TextBox 21"/>
          <p:cNvSpPr txBox="1"/>
          <p:nvPr/>
        </p:nvSpPr>
        <p:spPr>
          <a:xfrm>
            <a:off x="4327240" y="3671819"/>
            <a:ext cx="356188" cy="523220"/>
          </a:xfrm>
          <a:prstGeom prst="rect">
            <a:avLst/>
          </a:prstGeom>
          <a:noFill/>
        </p:spPr>
        <p:txBody>
          <a:bodyPr wrap="none" rtlCol="0">
            <a:spAutoFit/>
          </a:bodyPr>
          <a:lstStyle/>
          <a:p>
            <a:r>
              <a:rPr lang="en-US" sz="2800" dirty="0" smtClean="0">
                <a:solidFill>
                  <a:srgbClr val="FFFF00"/>
                </a:solidFill>
              </a:rPr>
              <a:t>a</a:t>
            </a:r>
            <a:endParaRPr lang="en-US" sz="2800" dirty="0">
              <a:solidFill>
                <a:srgbClr val="FFFF00"/>
              </a:solidFill>
            </a:endParaRPr>
          </a:p>
        </p:txBody>
      </p:sp>
    </p:spTree>
    <p:extLst>
      <p:ext uri="{BB962C8B-B14F-4D97-AF65-F5344CB8AC3E}">
        <p14:creationId xmlns:p14="http://schemas.microsoft.com/office/powerpoint/2010/main" val="3362742358"/>
      </p:ext>
    </p:extLst>
  </p:cSld>
  <p:clrMapOvr>
    <a:masterClrMapping/>
  </p:clrMapOvr>
  <p:transition spd="slow"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stretch>
            <a:fillRect/>
          </a:stretch>
        </p:blipFill>
        <p:spPr>
          <a:xfrm>
            <a:off x="2362200" y="57472"/>
            <a:ext cx="5562600" cy="6571927"/>
          </a:xfrm>
          <a:prstGeom prst="rect">
            <a:avLst/>
          </a:prstGeom>
        </p:spPr>
      </p:pic>
      <p:pic>
        <p:nvPicPr>
          <p:cNvPr id="2" name="Picture 2" descr="C:\Users\BDerfel\AppData\Local\Microsoft\Windows\Temporary Internet Files\Content.IE5\VCI9RQKJ\MC90015495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767733"/>
            <a:ext cx="1471270" cy="18333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Derfel\AppData\Local\Microsoft\Windows\Temporary Internet Files\Content.IE5\BKP02BCE\MC90036415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77200" y="609600"/>
            <a:ext cx="796442" cy="9180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BDerfel\AppData\Local\Microsoft\Windows\Temporary Internet Files\Content.IE5\RKSBU8PR\MC9004405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0115" y="3581400"/>
            <a:ext cx="11430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BDerfel\AppData\Local\Microsoft\Windows\Temporary Internet Files\Content.IE5\VCI9RQKJ\MC900116336[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3800" y="2501658"/>
            <a:ext cx="1441094" cy="1823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02560"/>
      </p:ext>
    </p:extLst>
  </p:cSld>
  <p:clrMapOvr>
    <a:masterClrMapping/>
  </p:clrMapOvr>
  <p:transition spd="slow" advClick="0" advTm="12000">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78804" y="11336"/>
            <a:ext cx="6012668" cy="2585323"/>
          </a:xfrm>
          <a:prstGeom prst="rect">
            <a:avLst/>
          </a:prstGeom>
          <a:noFill/>
        </p:spPr>
        <p:txBody>
          <a:bodyPr wrap="squar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Auditions for the live music portion of Art Fest</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TextBox 5"/>
          <p:cNvSpPr txBox="1"/>
          <p:nvPr/>
        </p:nvSpPr>
        <p:spPr>
          <a:xfrm>
            <a:off x="0" y="2819400"/>
            <a:ext cx="9144000" cy="1938992"/>
          </a:xfrm>
          <a:prstGeom prst="rect">
            <a:avLst/>
          </a:prstGeom>
          <a:noFill/>
        </p:spPr>
        <p:txBody>
          <a:bodyPr wrap="square" rtlCol="0">
            <a:spAutoFit/>
          </a:bodyPr>
          <a:lstStyle/>
          <a:p>
            <a:pPr algn="ctr"/>
            <a:r>
              <a:rPr lang="en-US" sz="4000" dirty="0" smtClean="0"/>
              <a:t>Sign up on the art room door if you would like to audition to perform at Art Fest.</a:t>
            </a:r>
            <a:endParaRPr lang="en-US" sz="4000" dirty="0"/>
          </a:p>
        </p:txBody>
      </p:sp>
      <p:sp>
        <p:nvSpPr>
          <p:cNvPr id="10" name="TextBox 9"/>
          <p:cNvSpPr txBox="1"/>
          <p:nvPr/>
        </p:nvSpPr>
        <p:spPr>
          <a:xfrm>
            <a:off x="13138" y="5638800"/>
            <a:ext cx="9144000" cy="1077218"/>
          </a:xfrm>
          <a:prstGeom prst="rect">
            <a:avLst/>
          </a:prstGeom>
          <a:noFill/>
        </p:spPr>
        <p:txBody>
          <a:bodyPr wrap="square" rtlCol="0">
            <a:spAutoFit/>
          </a:bodyPr>
          <a:lstStyle/>
          <a:p>
            <a:pPr algn="ctr"/>
            <a:r>
              <a:rPr lang="en-US" sz="3200" b="1" i="1" dirty="0" smtClean="0"/>
              <a:t>Auditions will  be Monday and Tuesday</a:t>
            </a:r>
          </a:p>
          <a:p>
            <a:pPr algn="ctr"/>
            <a:r>
              <a:rPr lang="en-US" sz="3200" b="1" i="1" dirty="0" smtClean="0"/>
              <a:t>after school.</a:t>
            </a:r>
            <a:endParaRPr lang="en-US" sz="3200" b="1" i="1" dirty="0"/>
          </a:p>
        </p:txBody>
      </p:sp>
      <p:pic>
        <p:nvPicPr>
          <p:cNvPr id="1026" name="Picture 2" descr="C:\Users\BDerfel\AppData\Local\Microsoft\Windows\Temporary Internet Files\Content.IE5\VCI9RQKJ\MP90043097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1336"/>
            <a:ext cx="1118146"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918056"/>
      </p:ext>
    </p:extLst>
  </p:cSld>
  <p:clrMapOvr>
    <a:masterClrMapping/>
  </p:clrMapOvr>
  <p:transition spd="slow" advClick="0" advTm="8000">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3886200" cy="1143000"/>
          </a:xfrm>
        </p:spPr>
        <p:txBody>
          <a:bodyPr/>
          <a:lstStyle/>
          <a:p>
            <a:r>
              <a:rPr lang="en-US" dirty="0" smtClean="0">
                <a:solidFill>
                  <a:schemeClr val="bg1"/>
                </a:solidFill>
              </a:rPr>
              <a:t>Our Vision</a:t>
            </a:r>
            <a:endParaRPr lang="en-US" dirty="0">
              <a:solidFill>
                <a:schemeClr val="bg1"/>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9573795"/>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BDerfel\Desktop\compost po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5444"/>
            <a:ext cx="5068042" cy="6558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897438"/>
      </p:ext>
    </p:extLst>
  </p:cSld>
  <p:clrMapOvr>
    <a:masterClrMapping/>
  </p:clrMapOvr>
  <p:transition spd="slow" advClick="0" advTm="8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ppt_x"/>
                                          </p:val>
                                        </p:tav>
                                        <p:tav tm="100000">
                                          <p:val>
                                            <p:strVal val="#ppt_x"/>
                                          </p:val>
                                        </p:tav>
                                      </p:tavLst>
                                    </p:anim>
                                    <p:anim calcmode="lin" valueType="num">
                                      <p:cBhvr additive="base">
                                        <p:cTn id="8"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1" name="Rectangle 10"/>
          <p:cNvSpPr/>
          <p:nvPr/>
        </p:nvSpPr>
        <p:spPr>
          <a:xfrm>
            <a:off x="219799" y="1229618"/>
            <a:ext cx="8763000" cy="2062103"/>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Monday:</a:t>
            </a:r>
          </a:p>
          <a:p>
            <a:pPr marL="457200" lvl="0" indent="-457200">
              <a:buFont typeface="Arial" panose="020B0604020202020204" pitchFamily="34" charset="0"/>
              <a:buChar char="•"/>
            </a:pPr>
            <a:r>
              <a:rPr lang="en-US" sz="3200" dirty="0" smtClean="0">
                <a:solidFill>
                  <a:srgbClr val="006600"/>
                </a:solidFill>
                <a:latin typeface="Times New Roman" panose="02020603050405020304" pitchFamily="18" charset="0"/>
                <a:cs typeface="Times New Roman" panose="02020603050405020304" pitchFamily="18" charset="0"/>
              </a:rPr>
              <a:t>Upward Bound @ </a:t>
            </a:r>
            <a:r>
              <a:rPr lang="en-US" sz="3200" dirty="0" smtClean="0">
                <a:solidFill>
                  <a:srgbClr val="006600"/>
                </a:solidFill>
                <a:latin typeface="Times New Roman" panose="02020603050405020304" pitchFamily="18" charset="0"/>
                <a:cs typeface="Times New Roman" panose="02020603050405020304" pitchFamily="18" charset="0"/>
              </a:rPr>
              <a:t>3:00</a:t>
            </a:r>
          </a:p>
          <a:p>
            <a:pPr marL="457200" indent="-457200">
              <a:buFont typeface="Arial" panose="020B0604020202020204" pitchFamily="34" charset="0"/>
              <a:buChar char="•"/>
            </a:pPr>
            <a:r>
              <a:rPr lang="en-US" sz="3200" dirty="0">
                <a:solidFill>
                  <a:srgbClr val="006600"/>
                </a:solidFill>
              </a:rPr>
              <a:t>VBB/SB vs. </a:t>
            </a:r>
            <a:r>
              <a:rPr lang="en-US" sz="3200" dirty="0" smtClean="0">
                <a:solidFill>
                  <a:srgbClr val="006600"/>
                </a:solidFill>
              </a:rPr>
              <a:t>Odessa</a:t>
            </a:r>
          </a:p>
          <a:p>
            <a:pPr marL="457200" indent="-457200">
              <a:buFont typeface="Arial" panose="020B0604020202020204" pitchFamily="34" charset="0"/>
              <a:buChar char="•"/>
            </a:pPr>
            <a:r>
              <a:rPr lang="en-US" sz="3200" dirty="0" smtClean="0">
                <a:solidFill>
                  <a:srgbClr val="006600"/>
                </a:solidFill>
              </a:rPr>
              <a:t>Art Fest Auditions @ 3:00 in Art Room</a:t>
            </a:r>
            <a:endParaRPr lang="en-US" sz="3200" dirty="0">
              <a:solidFill>
                <a:srgbClr val="006600"/>
              </a:solidFill>
            </a:endParaRPr>
          </a:p>
        </p:txBody>
      </p:sp>
      <p:sp>
        <p:nvSpPr>
          <p:cNvPr id="12" name="Rectangle 11"/>
          <p:cNvSpPr/>
          <p:nvPr/>
        </p:nvSpPr>
        <p:spPr>
          <a:xfrm>
            <a:off x="245630" y="3505200"/>
            <a:ext cx="8763000" cy="3046988"/>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Tuesday:</a:t>
            </a:r>
          </a:p>
          <a:p>
            <a:pPr marL="457200" lvl="0" indent="-457200">
              <a:buFont typeface="Arial" panose="020B0604020202020204" pitchFamily="34" charset="0"/>
              <a:buChar char="•"/>
            </a:pPr>
            <a:r>
              <a:rPr lang="en-US" sz="3200" dirty="0">
                <a:solidFill>
                  <a:srgbClr val="006600"/>
                </a:solidFill>
              </a:rPr>
              <a:t>VSB at T-Burg</a:t>
            </a:r>
          </a:p>
          <a:p>
            <a:pPr marL="457200" lvl="0" indent="-457200">
              <a:buFont typeface="Arial" panose="020B0604020202020204" pitchFamily="34" charset="0"/>
              <a:buChar char="•"/>
            </a:pPr>
            <a:r>
              <a:rPr lang="en-US" sz="3200" dirty="0">
                <a:solidFill>
                  <a:srgbClr val="006600"/>
                </a:solidFill>
              </a:rPr>
              <a:t>Track vs Odessa</a:t>
            </a:r>
          </a:p>
          <a:p>
            <a:pPr marL="457200" lvl="0" indent="-457200">
              <a:buFont typeface="Arial" panose="020B0604020202020204" pitchFamily="34" charset="0"/>
              <a:buChar char="•"/>
            </a:pPr>
            <a:r>
              <a:rPr lang="en-US" sz="3200" dirty="0">
                <a:solidFill>
                  <a:srgbClr val="006600"/>
                </a:solidFill>
              </a:rPr>
              <a:t>MBB/SB vs. </a:t>
            </a:r>
            <a:r>
              <a:rPr lang="en-US" sz="3200" dirty="0" smtClean="0">
                <a:solidFill>
                  <a:srgbClr val="006600"/>
                </a:solidFill>
              </a:rPr>
              <a:t>Waverly</a:t>
            </a:r>
          </a:p>
          <a:p>
            <a:pPr marL="457200" indent="-457200">
              <a:buFont typeface="Arial" panose="020B0604020202020204" pitchFamily="34" charset="0"/>
              <a:buChar char="•"/>
            </a:pPr>
            <a:r>
              <a:rPr lang="en-US" sz="3200" dirty="0">
                <a:solidFill>
                  <a:srgbClr val="006600"/>
                </a:solidFill>
              </a:rPr>
              <a:t>Art Fest Auditions @ 3:00 in Art </a:t>
            </a:r>
            <a:r>
              <a:rPr lang="en-US" sz="3200" dirty="0" smtClean="0">
                <a:solidFill>
                  <a:srgbClr val="006600"/>
                </a:solidFill>
              </a:rPr>
              <a:t>Room</a:t>
            </a:r>
          </a:p>
          <a:p>
            <a:pPr marL="457200" lvl="0" indent="-457200">
              <a:buFont typeface="Arial" panose="020B0604020202020204" pitchFamily="34" charset="0"/>
              <a:buChar char="•"/>
            </a:pPr>
            <a:r>
              <a:rPr lang="en-US" sz="3200" dirty="0">
                <a:solidFill>
                  <a:srgbClr val="006600"/>
                </a:solidFill>
              </a:rPr>
              <a:t>Algebra Regents Review in room </a:t>
            </a:r>
            <a:r>
              <a:rPr lang="en-US" sz="3200" dirty="0" smtClean="0">
                <a:solidFill>
                  <a:srgbClr val="006600"/>
                </a:solidFill>
              </a:rPr>
              <a:t>228</a:t>
            </a:r>
            <a:endParaRPr lang="en-US" sz="3200" dirty="0">
              <a:solidFill>
                <a:srgbClr val="006600"/>
              </a:solidFill>
            </a:endParaRPr>
          </a:p>
        </p:txBody>
      </p:sp>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April </a:t>
            </a:r>
            <a:r>
              <a:rPr lang="en-US" sz="3200" dirty="0" smtClean="0">
                <a:solidFill>
                  <a:srgbClr val="006600"/>
                </a:solidFill>
              </a:rPr>
              <a:t>28</a:t>
            </a:r>
            <a:r>
              <a:rPr lang="en-US" sz="3200" baseline="30000" dirty="0" smtClean="0">
                <a:solidFill>
                  <a:srgbClr val="006600"/>
                </a:solidFill>
              </a:rPr>
              <a:t>th</a:t>
            </a:r>
            <a:r>
              <a:rPr lang="en-US" sz="3200" dirty="0" smtClean="0">
                <a:solidFill>
                  <a:srgbClr val="006600"/>
                </a:solidFill>
              </a:rPr>
              <a:t> </a:t>
            </a:r>
            <a:r>
              <a:rPr lang="en-US" sz="3200" dirty="0" smtClean="0">
                <a:solidFill>
                  <a:srgbClr val="006600"/>
                </a:solidFill>
              </a:rPr>
              <a:t>– May 2</a:t>
            </a:r>
            <a:r>
              <a:rPr lang="en-US" sz="3200" baseline="30000" dirty="0" smtClean="0">
                <a:solidFill>
                  <a:srgbClr val="006600"/>
                </a:solidFill>
              </a:rPr>
              <a:t>nd</a:t>
            </a:r>
            <a:endParaRPr lang="en-US" sz="3200" dirty="0">
              <a:solidFill>
                <a:srgbClr val="006600"/>
              </a:solidFill>
            </a:endParaRPr>
          </a:p>
        </p:txBody>
      </p:sp>
    </p:spTree>
    <p:extLst>
      <p:ext uri="{BB962C8B-B14F-4D97-AF65-F5344CB8AC3E}">
        <p14:creationId xmlns:p14="http://schemas.microsoft.com/office/powerpoint/2010/main" val="372045312"/>
      </p:ext>
    </p:extLst>
  </p:cSld>
  <p:clrMapOvr>
    <a:masterClrMapping/>
  </p:clrMapOvr>
  <p:transition spd="slow" advClick="0" advTm="9000">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9" name="Rectangle 8"/>
          <p:cNvSpPr/>
          <p:nvPr/>
        </p:nvSpPr>
        <p:spPr>
          <a:xfrm>
            <a:off x="219799" y="5288340"/>
            <a:ext cx="8763000" cy="1569660"/>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Friday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Blood Drive sponsored by Varsity Club</a:t>
            </a:r>
          </a:p>
          <a:p>
            <a:pPr marL="457200" lvl="0" indent="-457200">
              <a:buFont typeface="Arial" panose="020B0604020202020204" pitchFamily="34" charset="0"/>
              <a:buChar char="•"/>
            </a:pPr>
            <a:r>
              <a:rPr lang="en-US" sz="3200" dirty="0">
                <a:solidFill>
                  <a:srgbClr val="006600"/>
                </a:solidFill>
              </a:rPr>
              <a:t>Track at Odessa</a:t>
            </a:r>
          </a:p>
        </p:txBody>
      </p:sp>
      <p:sp>
        <p:nvSpPr>
          <p:cNvPr id="13" name="Rectangle 12"/>
          <p:cNvSpPr/>
          <p:nvPr/>
        </p:nvSpPr>
        <p:spPr>
          <a:xfrm>
            <a:off x="111919" y="1224796"/>
            <a:ext cx="8763000" cy="1569660"/>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Wednesday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3200" dirty="0">
                <a:solidFill>
                  <a:srgbClr val="006600"/>
                </a:solidFill>
              </a:rPr>
              <a:t>Art Club </a:t>
            </a:r>
            <a:r>
              <a:rPr lang="en-US" sz="3200" dirty="0" smtClean="0">
                <a:solidFill>
                  <a:srgbClr val="006600"/>
                </a:solidFill>
              </a:rPr>
              <a:t>Meeting</a:t>
            </a:r>
          </a:p>
          <a:p>
            <a:pPr marL="457200" indent="-457200">
              <a:buFont typeface="Arial" panose="020B0604020202020204" pitchFamily="34" charset="0"/>
              <a:buChar char="•"/>
            </a:pPr>
            <a:r>
              <a:rPr lang="en-US" sz="3200" dirty="0" smtClean="0">
                <a:solidFill>
                  <a:srgbClr val="006600"/>
                </a:solidFill>
              </a:rPr>
              <a:t>VBB/SB </a:t>
            </a:r>
            <a:r>
              <a:rPr lang="en-US" sz="3200" dirty="0">
                <a:solidFill>
                  <a:srgbClr val="006600"/>
                </a:solidFill>
              </a:rPr>
              <a:t>vs. </a:t>
            </a:r>
            <a:r>
              <a:rPr lang="en-US" sz="3200" dirty="0" smtClean="0">
                <a:solidFill>
                  <a:srgbClr val="006600"/>
                </a:solidFill>
              </a:rPr>
              <a:t>Tioga</a:t>
            </a:r>
            <a:endParaRPr lang="en-US" sz="3200" dirty="0">
              <a:solidFill>
                <a:srgbClr val="006600"/>
              </a:solidFill>
            </a:endParaRPr>
          </a:p>
        </p:txBody>
      </p:sp>
      <p:sp>
        <p:nvSpPr>
          <p:cNvPr id="7" name="Rectangle 6"/>
          <p:cNvSpPr/>
          <p:nvPr/>
        </p:nvSpPr>
        <p:spPr>
          <a:xfrm>
            <a:off x="172879" y="2794456"/>
            <a:ext cx="8763000" cy="2554545"/>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Thursday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Travel Club Mandatory Meeting</a:t>
            </a:r>
          </a:p>
          <a:p>
            <a:pPr marL="457200" lvl="0" indent="-457200">
              <a:buFont typeface="Arial" panose="020B0604020202020204" pitchFamily="34" charset="0"/>
              <a:buChar char="•"/>
            </a:pPr>
            <a:r>
              <a:rPr lang="en-US" sz="3200" dirty="0">
                <a:solidFill>
                  <a:srgbClr val="006600"/>
                </a:solidFill>
              </a:rPr>
              <a:t>MBB/SB @ </a:t>
            </a:r>
            <a:r>
              <a:rPr lang="en-US" sz="3200" dirty="0" smtClean="0">
                <a:solidFill>
                  <a:srgbClr val="006600"/>
                </a:solidFill>
              </a:rPr>
              <a:t>Tioga</a:t>
            </a:r>
          </a:p>
          <a:p>
            <a:pPr marL="457200" indent="-457200">
              <a:buFont typeface="Arial" panose="020B0604020202020204" pitchFamily="34" charset="0"/>
              <a:buChar char="•"/>
            </a:pPr>
            <a:r>
              <a:rPr lang="en-US" sz="3200" dirty="0">
                <a:solidFill>
                  <a:srgbClr val="006600"/>
                </a:solidFill>
              </a:rPr>
              <a:t>Algebra 2/Trigonometry Regents Review from 3-4 in room </a:t>
            </a:r>
            <a:r>
              <a:rPr lang="en-US" sz="3200" dirty="0" smtClean="0">
                <a:solidFill>
                  <a:srgbClr val="006600"/>
                </a:solidFill>
              </a:rPr>
              <a:t>224</a:t>
            </a:r>
            <a:endParaRPr lang="en-US" sz="3200" dirty="0">
              <a:solidFill>
                <a:srgbClr val="006600"/>
              </a:solidFill>
            </a:endParaRPr>
          </a:p>
        </p:txBody>
      </p:sp>
      <p:sp>
        <p:nvSpPr>
          <p:cNvPr id="10" name="TextBox 9"/>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April </a:t>
            </a:r>
            <a:r>
              <a:rPr lang="en-US" sz="3200" dirty="0" smtClean="0">
                <a:solidFill>
                  <a:srgbClr val="006600"/>
                </a:solidFill>
              </a:rPr>
              <a:t>28</a:t>
            </a:r>
            <a:r>
              <a:rPr lang="en-US" sz="3200" baseline="30000" dirty="0" smtClean="0">
                <a:solidFill>
                  <a:srgbClr val="006600"/>
                </a:solidFill>
              </a:rPr>
              <a:t>th</a:t>
            </a:r>
            <a:r>
              <a:rPr lang="en-US" sz="3200" dirty="0" smtClean="0">
                <a:solidFill>
                  <a:srgbClr val="006600"/>
                </a:solidFill>
              </a:rPr>
              <a:t> </a:t>
            </a:r>
            <a:r>
              <a:rPr lang="en-US" sz="3200" dirty="0" smtClean="0">
                <a:solidFill>
                  <a:srgbClr val="006600"/>
                </a:solidFill>
              </a:rPr>
              <a:t>– May 2</a:t>
            </a:r>
            <a:r>
              <a:rPr lang="en-US" sz="3200" baseline="30000" dirty="0" smtClean="0">
                <a:solidFill>
                  <a:srgbClr val="006600"/>
                </a:solidFill>
              </a:rPr>
              <a:t>nd</a:t>
            </a:r>
            <a:endParaRPr lang="en-US" sz="3200" dirty="0">
              <a:solidFill>
                <a:srgbClr val="006600"/>
              </a:solidFill>
            </a:endParaRPr>
          </a:p>
        </p:txBody>
      </p:sp>
    </p:spTree>
    <p:extLst>
      <p:ext uri="{BB962C8B-B14F-4D97-AF65-F5344CB8AC3E}">
        <p14:creationId xmlns:p14="http://schemas.microsoft.com/office/powerpoint/2010/main" val="3884453119"/>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9"/>
                                        </p:tgtEl>
                                        <p:attrNameLst>
                                          <p:attrName>r</p:attrName>
                                        </p:attrNameLst>
                                      </p:cBhvr>
                                    </p:animRot>
                                    <p:animRot by="-240000">
                                      <p:cBhvr>
                                        <p:cTn id="7" dur="200" fill="hold">
                                          <p:stCondLst>
                                            <p:cond delay="200"/>
                                          </p:stCondLst>
                                        </p:cTn>
                                        <p:tgtEl>
                                          <p:spTgt spid="9"/>
                                        </p:tgtEl>
                                        <p:attrNameLst>
                                          <p:attrName>r</p:attrName>
                                        </p:attrNameLst>
                                      </p:cBhvr>
                                    </p:animRot>
                                    <p:animRot by="240000">
                                      <p:cBhvr>
                                        <p:cTn id="8" dur="200" fill="hold">
                                          <p:stCondLst>
                                            <p:cond delay="400"/>
                                          </p:stCondLst>
                                        </p:cTn>
                                        <p:tgtEl>
                                          <p:spTgt spid="9"/>
                                        </p:tgtEl>
                                        <p:attrNameLst>
                                          <p:attrName>r</p:attrName>
                                        </p:attrNameLst>
                                      </p:cBhvr>
                                    </p:animRot>
                                    <p:animRot by="-240000">
                                      <p:cBhvr>
                                        <p:cTn id="9" dur="200" fill="hold">
                                          <p:stCondLst>
                                            <p:cond delay="600"/>
                                          </p:stCondLst>
                                        </p:cTn>
                                        <p:tgtEl>
                                          <p:spTgt spid="9"/>
                                        </p:tgtEl>
                                        <p:attrNameLst>
                                          <p:attrName>r</p:attrName>
                                        </p:attrNameLst>
                                      </p:cBhvr>
                                    </p:animRot>
                                    <p:animRot by="120000">
                                      <p:cBhvr>
                                        <p:cTn id="10" dur="200" fill="hold">
                                          <p:stCondLst>
                                            <p:cond delay="800"/>
                                          </p:stCondLst>
                                        </p:cTn>
                                        <p:tgtEl>
                                          <p:spTgt spid="9"/>
                                        </p:tgtEl>
                                        <p:attrNameLst>
                                          <p:attrName>r</p:attrName>
                                        </p:attrNameLst>
                                      </p:cBhvr>
                                    </p:animRot>
                                  </p:childTnLst>
                                </p:cTn>
                              </p:par>
                            </p:childTnLst>
                          </p:cTn>
                        </p:par>
                        <p:par>
                          <p:cTn id="11" fill="hold">
                            <p:stCondLst>
                              <p:cond delay="1000"/>
                            </p:stCondLst>
                            <p:childTnLst>
                              <p:par>
                                <p:cTn id="12" presetID="26" presetClass="emph" presetSubtype="0" fill="hold" grpId="0" nodeType="afterEffect">
                                  <p:stCondLst>
                                    <p:cond delay="0"/>
                                  </p:stCondLst>
                                  <p:childTnLst>
                                    <p:animEffect transition="out" filter="fade">
                                      <p:cBhvr>
                                        <p:cTn id="13" dur="500" tmFilter="0, 0; .2, .5; .8, .5; 1, 0"/>
                                        <p:tgtEl>
                                          <p:spTgt spid="13"/>
                                        </p:tgtEl>
                                      </p:cBhvr>
                                    </p:animEffect>
                                    <p:animScale>
                                      <p:cBhvr>
                                        <p:cTn id="14" dur="250" autoRev="1" fill="hold"/>
                                        <p:tgtEl>
                                          <p:spTgt spid="13"/>
                                        </p:tgtEl>
                                      </p:cBhvr>
                                      <p:by x="105000" y="105000"/>
                                    </p:animScale>
                                  </p:childTnLst>
                                </p:cTn>
                              </p:par>
                            </p:childTnLst>
                          </p:cTn>
                        </p:par>
                        <p:par>
                          <p:cTn id="15" fill="hold">
                            <p:stCondLst>
                              <p:cond delay="1500"/>
                            </p:stCondLst>
                            <p:childTnLst>
                              <p:par>
                                <p:cTn id="16" presetID="26" presetClass="emph" presetSubtype="0" fill="hold" grpId="0" nodeType="afterEffect">
                                  <p:stCondLst>
                                    <p:cond delay="0"/>
                                  </p:stCondLst>
                                  <p:childTnLst>
                                    <p:animEffect transition="out" filter="fade">
                                      <p:cBhvr>
                                        <p:cTn id="17" dur="500" tmFilter="0, 0; .2, .5; .8, .5; 1, 0"/>
                                        <p:tgtEl>
                                          <p:spTgt spid="7"/>
                                        </p:tgtEl>
                                      </p:cBhvr>
                                    </p:animEffect>
                                    <p:animScale>
                                      <p:cBhvr>
                                        <p:cTn id="18"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3364</TotalTime>
  <Words>215</Words>
  <Application>Microsoft Office PowerPoint</Application>
  <PresentationFormat>On-screen Show (4:3)</PresentationFormat>
  <Paragraphs>44</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PowerPoint Presentation</vt:lpstr>
      <vt:lpstr>PowerPoint Presentation</vt:lpstr>
      <vt:lpstr>Brain Teaser</vt:lpstr>
      <vt:lpstr>PowerPoint Presentation</vt:lpstr>
      <vt:lpstr>PowerPoint Presentation</vt:lpstr>
      <vt:lpstr>Our Vision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319</cp:revision>
  <dcterms:created xsi:type="dcterms:W3CDTF">2013-08-29T18:32:30Z</dcterms:created>
  <dcterms:modified xsi:type="dcterms:W3CDTF">2014-04-25T19:44:22Z</dcterms:modified>
</cp:coreProperties>
</file>