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</p:sldMasterIdLst>
  <p:notesMasterIdLst>
    <p:notesMasterId r:id="rId10"/>
  </p:notesMasterIdLst>
  <p:sldIdLst>
    <p:sldId id="290" r:id="rId2"/>
    <p:sldId id="299" r:id="rId3"/>
    <p:sldId id="294" r:id="rId4"/>
    <p:sldId id="271" r:id="rId5"/>
    <p:sldId id="300" r:id="rId6"/>
    <p:sldId id="302" r:id="rId7"/>
    <p:sldId id="295" r:id="rId8"/>
    <p:sldId id="30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15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3" d="100"/>
          <a:sy n="43" d="100"/>
        </p:scale>
        <p:origin x="-226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491810-6716-487A-B975-E1FA669C3D05}" type="datetimeFigureOut">
              <a:rPr lang="en-US" smtClean="0"/>
              <a:pPr/>
              <a:t>4/11/2014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E8C5A5-7BE7-421C-A038-E27F93397D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414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8C5A5-7BE7-421C-A038-E27F93397D8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6249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8C5A5-7BE7-421C-A038-E27F93397D8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6249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8C5A5-7BE7-421C-A038-E27F93397D8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624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4/11/2014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4/11/2014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4/11/2014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4/11/2014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4/11/2014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4/11/2014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4/11/2014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4/11/2014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4/11/2014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4/11/2014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4/11/2014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115F8BD-F409-4CAB-B840-81A39AEEC6FE}" type="datetimeFigureOut">
              <a:rPr lang="en-US" smtClean="0"/>
              <a:pPr/>
              <a:t>4/11/2014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486778" y="152400"/>
            <a:ext cx="422904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6600"/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rgbClr val="006600"/>
                </a:solidFill>
              </a:rPr>
              <a:t>April 21</a:t>
            </a:r>
            <a:r>
              <a:rPr lang="en-US" sz="3200" baseline="30000" dirty="0" smtClean="0">
                <a:solidFill>
                  <a:srgbClr val="006600"/>
                </a:solidFill>
              </a:rPr>
              <a:t>st</a:t>
            </a:r>
            <a:r>
              <a:rPr lang="en-US" sz="3200" dirty="0" smtClean="0">
                <a:solidFill>
                  <a:srgbClr val="006600"/>
                </a:solidFill>
              </a:rPr>
              <a:t> – April 25</a:t>
            </a:r>
            <a:r>
              <a:rPr lang="en-US" sz="3200" baseline="30000" dirty="0" smtClean="0">
                <a:solidFill>
                  <a:srgbClr val="006600"/>
                </a:solidFill>
              </a:rPr>
              <a:t>th</a:t>
            </a:r>
            <a:r>
              <a:rPr lang="en-US" sz="3200" dirty="0" smtClean="0">
                <a:solidFill>
                  <a:srgbClr val="006600"/>
                </a:solidFill>
              </a:rPr>
              <a:t> </a:t>
            </a:r>
            <a:endParaRPr lang="en-US" sz="3200" dirty="0">
              <a:solidFill>
                <a:srgbClr val="006600"/>
              </a:solidFill>
            </a:endParaRPr>
          </a:p>
        </p:txBody>
      </p:sp>
      <p:pic>
        <p:nvPicPr>
          <p:cNvPr id="1026" name="Picture 2" descr="C:\Users\BDerfel\Pictures\School is Fun\spain pics in order\april 7\Spain 2013 8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752600"/>
            <a:ext cx="6604001" cy="495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9002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8000">
        <p14:ripple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4509" y="1612669"/>
            <a:ext cx="799174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6600"/>
                </a:solidFill>
              </a:rPr>
              <a:t>“</a:t>
            </a:r>
            <a:r>
              <a:rPr lang="en-US" sz="3200" dirty="0">
                <a:solidFill>
                  <a:srgbClr val="006600"/>
                </a:solidFill>
              </a:rPr>
              <a:t>What should count as evidence </a:t>
            </a:r>
            <a:r>
              <a:rPr lang="en-US" sz="3200" dirty="0" smtClean="0">
                <a:solidFill>
                  <a:srgbClr val="006600"/>
                </a:solidFill>
              </a:rPr>
              <a:t>of</a:t>
            </a:r>
          </a:p>
          <a:p>
            <a:r>
              <a:rPr lang="en-US" sz="3200" dirty="0">
                <a:solidFill>
                  <a:srgbClr val="006600"/>
                </a:solidFill>
              </a:rPr>
              <a:t> </a:t>
            </a:r>
            <a:r>
              <a:rPr lang="en-US" sz="3200" dirty="0" smtClean="0">
                <a:solidFill>
                  <a:srgbClr val="006600"/>
                </a:solidFill>
              </a:rPr>
              <a:t>      learning?”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6600"/>
                </a:solidFill>
              </a:rPr>
              <a:t>“How </a:t>
            </a:r>
            <a:r>
              <a:rPr lang="en-US" sz="3200" dirty="0">
                <a:solidFill>
                  <a:srgbClr val="006600"/>
                </a:solidFill>
              </a:rPr>
              <a:t>might we differentiate </a:t>
            </a:r>
            <a:r>
              <a:rPr lang="en-US" sz="3200" dirty="0" smtClean="0">
                <a:solidFill>
                  <a:srgbClr val="006600"/>
                </a:solidFill>
              </a:rPr>
              <a:t>our</a:t>
            </a:r>
          </a:p>
          <a:p>
            <a:r>
              <a:rPr lang="en-US" sz="3200" dirty="0">
                <a:solidFill>
                  <a:srgbClr val="006600"/>
                </a:solidFill>
              </a:rPr>
              <a:t> </a:t>
            </a:r>
            <a:r>
              <a:rPr lang="en-US" sz="3200" dirty="0" smtClean="0">
                <a:solidFill>
                  <a:srgbClr val="006600"/>
                </a:solidFill>
              </a:rPr>
              <a:t>      assessments </a:t>
            </a:r>
            <a:r>
              <a:rPr lang="en-US" sz="3200" dirty="0">
                <a:solidFill>
                  <a:srgbClr val="006600"/>
                </a:solidFill>
              </a:rPr>
              <a:t>without </a:t>
            </a:r>
            <a:r>
              <a:rPr lang="en-US" sz="3200" dirty="0" smtClean="0">
                <a:solidFill>
                  <a:srgbClr val="006600"/>
                </a:solidFill>
              </a:rPr>
              <a:t>sacrificing</a:t>
            </a:r>
          </a:p>
          <a:p>
            <a:r>
              <a:rPr lang="en-US" sz="3200" dirty="0">
                <a:solidFill>
                  <a:srgbClr val="006600"/>
                </a:solidFill>
              </a:rPr>
              <a:t> </a:t>
            </a:r>
            <a:r>
              <a:rPr lang="en-US" sz="3200" dirty="0" smtClean="0">
                <a:solidFill>
                  <a:srgbClr val="006600"/>
                </a:solidFill>
              </a:rPr>
              <a:t>      validity </a:t>
            </a:r>
            <a:r>
              <a:rPr lang="en-US" sz="3200" dirty="0">
                <a:solidFill>
                  <a:srgbClr val="006600"/>
                </a:solidFill>
              </a:rPr>
              <a:t>and </a:t>
            </a:r>
            <a:r>
              <a:rPr lang="en-US" sz="3200" dirty="0" smtClean="0">
                <a:solidFill>
                  <a:srgbClr val="006600"/>
                </a:solidFill>
              </a:rPr>
              <a:t>reliability?”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6600"/>
                </a:solidFill>
              </a:rPr>
              <a:t>“How </a:t>
            </a:r>
            <a:r>
              <a:rPr lang="en-US" sz="3200" dirty="0">
                <a:solidFill>
                  <a:srgbClr val="006600"/>
                </a:solidFill>
              </a:rPr>
              <a:t>can we maintain </a:t>
            </a:r>
            <a:r>
              <a:rPr lang="en-US" sz="3200" dirty="0" smtClean="0">
                <a:solidFill>
                  <a:srgbClr val="006600"/>
                </a:solidFill>
              </a:rPr>
              <a:t>standards</a:t>
            </a:r>
          </a:p>
          <a:p>
            <a:r>
              <a:rPr lang="en-US" sz="3200" dirty="0">
                <a:solidFill>
                  <a:srgbClr val="006600"/>
                </a:solidFill>
              </a:rPr>
              <a:t> </a:t>
            </a:r>
            <a:r>
              <a:rPr lang="en-US" sz="3200" dirty="0" smtClean="0">
                <a:solidFill>
                  <a:srgbClr val="006600"/>
                </a:solidFill>
              </a:rPr>
              <a:t>      without standardization?”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6600"/>
                </a:solidFill>
              </a:rPr>
              <a:t>“How </a:t>
            </a:r>
            <a:r>
              <a:rPr lang="en-US" sz="3200" dirty="0">
                <a:solidFill>
                  <a:srgbClr val="006600"/>
                </a:solidFill>
              </a:rPr>
              <a:t>can assessment promote </a:t>
            </a:r>
            <a:r>
              <a:rPr lang="en-US" sz="3200" dirty="0" smtClean="0">
                <a:solidFill>
                  <a:srgbClr val="006600"/>
                </a:solidFill>
              </a:rPr>
              <a:t>learning,</a:t>
            </a:r>
          </a:p>
          <a:p>
            <a:r>
              <a:rPr lang="en-US" sz="3200" dirty="0">
                <a:solidFill>
                  <a:srgbClr val="006600"/>
                </a:solidFill>
              </a:rPr>
              <a:t> </a:t>
            </a:r>
            <a:r>
              <a:rPr lang="en-US" sz="3200" dirty="0" smtClean="0">
                <a:solidFill>
                  <a:srgbClr val="006600"/>
                </a:solidFill>
              </a:rPr>
              <a:t>      not </a:t>
            </a:r>
            <a:r>
              <a:rPr lang="en-US" sz="3200" dirty="0">
                <a:solidFill>
                  <a:srgbClr val="006600"/>
                </a:solidFill>
              </a:rPr>
              <a:t>simply measure </a:t>
            </a:r>
            <a:r>
              <a:rPr lang="en-US" sz="3200" dirty="0" smtClean="0">
                <a:solidFill>
                  <a:srgbClr val="006600"/>
                </a:solidFill>
              </a:rPr>
              <a:t>it?”		     </a:t>
            </a:r>
          </a:p>
          <a:p>
            <a:r>
              <a:rPr lang="en-US" sz="3200" dirty="0">
                <a:solidFill>
                  <a:srgbClr val="006600"/>
                </a:solidFill>
              </a:rPr>
              <a:t>	</a:t>
            </a:r>
            <a:r>
              <a:rPr lang="en-US" sz="3200" dirty="0" smtClean="0">
                <a:solidFill>
                  <a:srgbClr val="006600"/>
                </a:solidFill>
              </a:rPr>
              <a:t>		</a:t>
            </a:r>
            <a:r>
              <a:rPr lang="en-US" sz="2400" dirty="0" smtClean="0">
                <a:solidFill>
                  <a:srgbClr val="006600"/>
                </a:solidFill>
              </a:rPr>
              <a:t>       	           (</a:t>
            </a:r>
            <a:r>
              <a:rPr lang="en-US" sz="2400" dirty="0">
                <a:solidFill>
                  <a:srgbClr val="006600"/>
                </a:solidFill>
              </a:rPr>
              <a:t>Tomlinson &amp; McTighe</a:t>
            </a:r>
            <a:r>
              <a:rPr lang="en-US" sz="2400" dirty="0" smtClean="0">
                <a:solidFill>
                  <a:srgbClr val="006600"/>
                </a:solidFill>
              </a:rPr>
              <a:t>)</a:t>
            </a:r>
            <a:endParaRPr lang="en-US" sz="2400" dirty="0">
              <a:solidFill>
                <a:srgbClr val="006600"/>
              </a:solidFill>
            </a:endParaRPr>
          </a:p>
        </p:txBody>
      </p:sp>
      <p:pic>
        <p:nvPicPr>
          <p:cNvPr id="2" name="Picture 2" descr="C:\Users\BDerfel\AppData\Local\Microsoft\Windows\Temporary Internet Files\Content.IE5\VCI9RQKJ\MC90022882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52401"/>
            <a:ext cx="1447799" cy="1139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BDerfel\AppData\Local\Microsoft\Windows\Temporary Internet Files\Content.IE5\BKP02BCE\MC90043438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9622" y="45682"/>
            <a:ext cx="790713" cy="1246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0746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11000">
        <p:dissolve/>
      </p:transition>
    </mc:Choice>
    <mc:Fallback xmlns="">
      <p:transition spd="slow" advClick="0" advTm="1100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" name="Picture 3" descr="C:\Users\BDerfel\AppData\Local\Microsoft\Windows\Temporary Internet Files\Content.IE5\D56WN5HE\MC90041060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16" y="136819"/>
            <a:ext cx="1743184" cy="171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BDerfel\AppData\Local\Microsoft\Windows\Temporary Internet Files\Content.IE5\XL7AIYFS\MC90023400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819916" y="153242"/>
            <a:ext cx="990600" cy="1890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192377" y="419802"/>
            <a:ext cx="2952958" cy="1104198"/>
          </a:xfr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6600"/>
                </a:solidFill>
              </a:rPr>
              <a:t>Brain Teaser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30546" y="5406729"/>
            <a:ext cx="8229600" cy="845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400" b="1" dirty="0" smtClean="0">
                <a:solidFill>
                  <a:srgbClr val="006600"/>
                </a:solidFill>
              </a:rPr>
              <a:t>Be one of the first five people to tell me the answer and you will win a free ice-cream!</a:t>
            </a:r>
            <a:endParaRPr lang="en-US" sz="2400" b="1" dirty="0">
              <a:solidFill>
                <a:srgbClr val="0066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206946" y="2667000"/>
            <a:ext cx="4876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/>
              <a:t>b</a:t>
            </a:r>
            <a:r>
              <a:rPr lang="en-US" sz="4800" dirty="0" smtClean="0"/>
              <a:t>ig big</a:t>
            </a:r>
            <a:r>
              <a:rPr lang="en-US" sz="4800" dirty="0"/>
              <a:t/>
            </a:r>
            <a:br>
              <a:rPr lang="en-US" sz="4800" dirty="0"/>
            </a:br>
            <a:r>
              <a:rPr lang="en-US" sz="4800" dirty="0"/>
              <a:t>ignore </a:t>
            </a:r>
            <a:r>
              <a:rPr lang="en-US" sz="4800" dirty="0" err="1"/>
              <a:t>ignore</a:t>
            </a:r>
            <a:r>
              <a:rPr lang="en-US" sz="4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62742358"/>
      </p:ext>
    </p:extLst>
  </p:cSld>
  <p:clrMapOvr>
    <a:masterClrMapping/>
  </p:clrMapOvr>
  <p:transition spd="slow" advClick="0" advTm="1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2362200" y="57472"/>
            <a:ext cx="5562600" cy="6571927"/>
          </a:xfrm>
          <a:prstGeom prst="rect">
            <a:avLst/>
          </a:prstGeom>
        </p:spPr>
      </p:pic>
      <p:pic>
        <p:nvPicPr>
          <p:cNvPr id="2" name="Picture 2" descr="C:\Users\BDerfel\AppData\Local\Microsoft\Windows\Temporary Internet Files\Content.IE5\VCI9RQKJ\MC90015495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767733"/>
            <a:ext cx="1471270" cy="1833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BDerfel\AppData\Local\Microsoft\Windows\Temporary Internet Files\Content.IE5\BKP02BCE\MC900364158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609600"/>
            <a:ext cx="796442" cy="918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BDerfel\AppData\Local\Microsoft\Windows\Temporary Internet Files\Content.IE5\RKSBU8PR\MC900440528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115" y="3581400"/>
            <a:ext cx="11430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BDerfel\AppData\Local\Microsoft\Windows\Temporary Internet Files\Content.IE5\VCI9RQKJ\MC900116336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2501658"/>
            <a:ext cx="1441094" cy="1823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602560"/>
      </p:ext>
    </p:extLst>
  </p:cSld>
  <p:clrMapOvr>
    <a:masterClrMapping/>
  </p:clrMapOvr>
  <p:transition spd="slow" advClick="0" advTm="8000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38862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Our Vision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409700" y="-723901"/>
            <a:ext cx="6477000" cy="838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9573795"/>
      </p:ext>
    </p:extLst>
  </p:cSld>
  <p:clrMapOvr>
    <a:masterClrMapping/>
  </p:clrMapOvr>
  <p:transition spd="slow" advClick="0" advTm="8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BDerfel\Desktop\compost post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-5444"/>
            <a:ext cx="5068042" cy="6558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3897438"/>
      </p:ext>
    </p:extLst>
  </p:cSld>
  <p:clrMapOvr>
    <a:masterClrMapping/>
  </p:clrMapOvr>
  <p:transition spd="slow" advClick="0" advTm="8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45630" y="1236076"/>
            <a:ext cx="8763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Monday: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Upward Bound @ 3:00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45630" y="3352800"/>
            <a:ext cx="8763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Tuesday: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6600"/>
                </a:solidFill>
              </a:rPr>
              <a:t>Student Council </a:t>
            </a:r>
            <a:r>
              <a:rPr lang="en-US" sz="3200" dirty="0" smtClean="0">
                <a:solidFill>
                  <a:srgbClr val="006600"/>
                </a:solidFill>
              </a:rPr>
              <a:t>Meeting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86778" y="152400"/>
            <a:ext cx="422904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6600"/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rgbClr val="006600"/>
                </a:solidFill>
              </a:rPr>
              <a:t>April 21</a:t>
            </a:r>
            <a:r>
              <a:rPr lang="en-US" sz="3200" baseline="30000" dirty="0" smtClean="0">
                <a:solidFill>
                  <a:srgbClr val="006600"/>
                </a:solidFill>
              </a:rPr>
              <a:t>st</a:t>
            </a:r>
            <a:r>
              <a:rPr lang="en-US" sz="3200" dirty="0" smtClean="0">
                <a:solidFill>
                  <a:srgbClr val="006600"/>
                </a:solidFill>
              </a:rPr>
              <a:t> – April 25</a:t>
            </a:r>
            <a:r>
              <a:rPr lang="en-US" sz="3200" baseline="30000" dirty="0" smtClean="0">
                <a:solidFill>
                  <a:srgbClr val="006600"/>
                </a:solidFill>
              </a:rPr>
              <a:t>th</a:t>
            </a:r>
            <a:r>
              <a:rPr lang="en-US" sz="3200" dirty="0" smtClean="0">
                <a:solidFill>
                  <a:srgbClr val="006600"/>
                </a:solidFill>
              </a:rPr>
              <a:t> </a:t>
            </a:r>
            <a:endParaRPr lang="en-US" sz="32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45312"/>
      </p:ext>
    </p:extLst>
  </p:cSld>
  <p:clrMapOvr>
    <a:masterClrMapping/>
  </p:clrMapOvr>
  <p:transition spd="slow" advClick="0" advTm="8000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42399" y="4953000"/>
            <a:ext cx="8763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Friday</a:t>
            </a:r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6600"/>
                </a:solidFill>
              </a:rPr>
              <a:t>VBB/SB vs. </a:t>
            </a:r>
            <a:r>
              <a:rPr lang="en-US" sz="3200" dirty="0" smtClean="0">
                <a:solidFill>
                  <a:srgbClr val="006600"/>
                </a:solidFill>
              </a:rPr>
              <a:t>SVE</a:t>
            </a:r>
            <a:endParaRPr lang="en-US" sz="3200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42399" y="1524000"/>
            <a:ext cx="8763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Wednesday</a:t>
            </a:r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6600"/>
                </a:solidFill>
              </a:rPr>
              <a:t>Art Club </a:t>
            </a:r>
            <a:r>
              <a:rPr lang="en-US" sz="3200" dirty="0" smtClean="0">
                <a:solidFill>
                  <a:srgbClr val="006600"/>
                </a:solidFill>
              </a:rPr>
              <a:t>Meeting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86778" y="152400"/>
            <a:ext cx="422904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6600"/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rgbClr val="006600"/>
                </a:solidFill>
              </a:rPr>
              <a:t>April 21</a:t>
            </a:r>
            <a:r>
              <a:rPr lang="en-US" sz="3200" baseline="30000" dirty="0" smtClean="0">
                <a:solidFill>
                  <a:srgbClr val="006600"/>
                </a:solidFill>
              </a:rPr>
              <a:t>st</a:t>
            </a:r>
            <a:r>
              <a:rPr lang="en-US" sz="3200" dirty="0" smtClean="0">
                <a:solidFill>
                  <a:srgbClr val="006600"/>
                </a:solidFill>
              </a:rPr>
              <a:t> – April 25</a:t>
            </a:r>
            <a:r>
              <a:rPr lang="en-US" sz="3200" baseline="30000" dirty="0" smtClean="0">
                <a:solidFill>
                  <a:srgbClr val="006600"/>
                </a:solidFill>
              </a:rPr>
              <a:t>th</a:t>
            </a:r>
            <a:r>
              <a:rPr lang="en-US" sz="3200" dirty="0" smtClean="0">
                <a:solidFill>
                  <a:srgbClr val="006600"/>
                </a:solidFill>
              </a:rPr>
              <a:t> </a:t>
            </a:r>
            <a:endParaRPr lang="en-US" sz="3200" dirty="0">
              <a:solidFill>
                <a:srgbClr val="0066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2399" y="3048000"/>
            <a:ext cx="8763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Thursday</a:t>
            </a:r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6600"/>
                </a:solidFill>
              </a:rPr>
              <a:t>V Track Meet at </a:t>
            </a:r>
            <a:r>
              <a:rPr lang="en-US" sz="3200" dirty="0" smtClean="0">
                <a:solidFill>
                  <a:srgbClr val="006600"/>
                </a:solidFill>
              </a:rPr>
              <a:t>home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6600"/>
                </a:solidFill>
              </a:rPr>
              <a:t>Sources </a:t>
            </a:r>
            <a:r>
              <a:rPr lang="en-US" sz="3200" dirty="0">
                <a:solidFill>
                  <a:srgbClr val="006600"/>
                </a:solidFill>
              </a:rPr>
              <a:t>of </a:t>
            </a:r>
            <a:r>
              <a:rPr lang="en-US" sz="3200" dirty="0" smtClean="0">
                <a:solidFill>
                  <a:srgbClr val="006600"/>
                </a:solidFill>
              </a:rPr>
              <a:t>Strength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6600"/>
                </a:solidFill>
              </a:rPr>
              <a:t>NHS </a:t>
            </a:r>
            <a:r>
              <a:rPr lang="en-US" sz="3200" dirty="0" smtClean="0">
                <a:solidFill>
                  <a:srgbClr val="006600"/>
                </a:solidFill>
              </a:rPr>
              <a:t>Meeting</a:t>
            </a:r>
            <a:endParaRPr lang="en-US" sz="32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453119"/>
      </p:ext>
    </p:extLst>
  </p:cSld>
  <p:clrMapOvr>
    <a:masterClrMapping/>
  </p:clrMapOvr>
  <p:transition spd="slow" advClick="0" advTm="8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2860</TotalTime>
  <Words>135</Words>
  <Application>Microsoft Office PowerPoint</Application>
  <PresentationFormat>On-screen Show (4:3)</PresentationFormat>
  <Paragraphs>38</Paragraphs>
  <Slides>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PowerPoint Presentation</vt:lpstr>
      <vt:lpstr>PowerPoint Presentation</vt:lpstr>
      <vt:lpstr>Brain Teaser</vt:lpstr>
      <vt:lpstr>PowerPoint Presentation</vt:lpstr>
      <vt:lpstr>Our Vision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Newfield High School 2011 - 2012</dc:title>
  <dc:creator>BDerfel</dc:creator>
  <cp:lastModifiedBy>BDerfel</cp:lastModifiedBy>
  <cp:revision>305</cp:revision>
  <dcterms:created xsi:type="dcterms:W3CDTF">2013-08-29T18:32:30Z</dcterms:created>
  <dcterms:modified xsi:type="dcterms:W3CDTF">2014-04-11T17:23:56Z</dcterms:modified>
</cp:coreProperties>
</file>