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8"/>
  </p:notesMasterIdLst>
  <p:sldIdLst>
    <p:sldId id="290" r:id="rId2"/>
    <p:sldId id="299" r:id="rId3"/>
    <p:sldId id="294" r:id="rId4"/>
    <p:sldId id="271" r:id="rId5"/>
    <p:sldId id="295" r:id="rId6"/>
    <p:sldId id="30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390" y="-90"/>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2/28/2014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E8C5A5-7BE7-421C-A038-E27F93397D83}" type="slidenum">
              <a:rPr lang="en-US" smtClean="0"/>
              <a:pPr/>
              <a:t>4</a:t>
            </a:fld>
            <a:endParaRPr lang="en-US"/>
          </a:p>
        </p:txBody>
      </p:sp>
    </p:spTree>
    <p:extLst>
      <p:ext uri="{BB962C8B-B14F-4D97-AF65-F5344CB8AC3E}">
        <p14:creationId xmlns:p14="http://schemas.microsoft.com/office/powerpoint/2010/main" val="115362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115F8BD-F409-4CAB-B840-81A39AEEC6FE}" type="datetimeFigureOut">
              <a:rPr lang="en-US" smtClean="0"/>
              <a:pPr/>
              <a:t>2/28/2014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0D26A31-87AA-4AD1-B0D5-ACDD782F467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2/28/2014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2/28/2014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2/28/2014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2/28/2014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0D26A31-87AA-4AD1-B0D5-ACDD782F46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2/28/2014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15F8BD-F409-4CAB-B840-81A39AEEC6FE}" type="datetimeFigureOut">
              <a:rPr lang="en-US" smtClean="0"/>
              <a:pPr/>
              <a:t>2/28/2014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15F8BD-F409-4CAB-B840-81A39AEEC6FE}" type="datetimeFigureOut">
              <a:rPr lang="en-US" smtClean="0"/>
              <a:pPr/>
              <a:t>2/28/2014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2/28/2014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2/28/2014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2/28/2014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115F8BD-F409-4CAB-B840-81A39AEEC6FE}" type="datetimeFigureOut">
              <a:rPr lang="en-US" smtClean="0"/>
              <a:pPr/>
              <a:t>2/28/2014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0D26A31-87AA-4AD1-B0D5-ACDD782F46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44298" y="152400"/>
            <a:ext cx="4314001"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March 3</a:t>
            </a:r>
            <a:r>
              <a:rPr lang="en-US" sz="3200" baseline="30000" dirty="0" smtClean="0">
                <a:solidFill>
                  <a:srgbClr val="006600"/>
                </a:solidFill>
              </a:rPr>
              <a:t>rd</a:t>
            </a:r>
            <a:r>
              <a:rPr lang="en-US" sz="3200" dirty="0" smtClean="0">
                <a:solidFill>
                  <a:srgbClr val="006600"/>
                </a:solidFill>
              </a:rPr>
              <a:t> – March 7</a:t>
            </a:r>
            <a:r>
              <a:rPr lang="en-US" sz="3200" baseline="30000" dirty="0" smtClean="0">
                <a:solidFill>
                  <a:srgbClr val="006600"/>
                </a:solidFill>
              </a:rPr>
              <a:t>th</a:t>
            </a:r>
            <a:endParaRPr lang="en-US" sz="3200" dirty="0">
              <a:solidFill>
                <a:srgbClr val="006600"/>
              </a:solidFill>
            </a:endParaRPr>
          </a:p>
        </p:txBody>
      </p:sp>
      <p:pic>
        <p:nvPicPr>
          <p:cNvPr id="2" name="Picture 2" descr="C:\Users\BDerfel\Pictures\School is Fun\spain pics in order\april 3\DSCN245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22762" y="1212828"/>
            <a:ext cx="4062430" cy="5416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400" advClick="0" advTm="8000">
        <p14:ripple/>
      </p:transition>
    </mc:Choice>
    <mc:Fallback xmlns="">
      <p:transition spd="slow" advClick="0" advTm="8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9854" y="2133600"/>
            <a:ext cx="7086600" cy="4031873"/>
          </a:xfrm>
          <a:prstGeom prst="rect">
            <a:avLst/>
          </a:prstGeom>
        </p:spPr>
        <p:txBody>
          <a:bodyPr wrap="square">
            <a:spAutoFit/>
          </a:bodyPr>
          <a:lstStyle/>
          <a:p>
            <a:r>
              <a:rPr lang="en-US" sz="3200" dirty="0" smtClean="0">
                <a:solidFill>
                  <a:srgbClr val="006600"/>
                </a:solidFill>
              </a:rPr>
              <a:t>“A river needs banks to flow.  Backward design provides the structure to support flexibility in teaching and assessing in order to honor the integrity of content while respecting the individuality of learners.”</a:t>
            </a:r>
            <a:r>
              <a:rPr lang="en-US" sz="3200" dirty="0" smtClean="0">
                <a:solidFill>
                  <a:srgbClr val="006600"/>
                </a:solidFill>
              </a:rPr>
              <a:t>	</a:t>
            </a:r>
            <a:r>
              <a:rPr lang="en-US" sz="3200" dirty="0">
                <a:solidFill>
                  <a:srgbClr val="006600"/>
                </a:solidFill>
              </a:rPr>
              <a:t> </a:t>
            </a:r>
            <a:r>
              <a:rPr lang="en-US" sz="3200" dirty="0" smtClean="0">
                <a:solidFill>
                  <a:srgbClr val="006600"/>
                </a:solidFill>
              </a:rPr>
              <a:t>    </a:t>
            </a:r>
            <a:br>
              <a:rPr lang="en-US" sz="3200" dirty="0" smtClean="0">
                <a:solidFill>
                  <a:srgbClr val="006600"/>
                </a:solidFill>
              </a:rPr>
            </a:br>
            <a:r>
              <a:rPr lang="en-US" sz="3200" dirty="0" smtClean="0">
                <a:solidFill>
                  <a:srgbClr val="006600"/>
                </a:solidFill>
              </a:rPr>
              <a:t>	</a:t>
            </a:r>
            <a:r>
              <a:rPr lang="en-US" sz="3200" dirty="0">
                <a:solidFill>
                  <a:srgbClr val="006600"/>
                </a:solidFill>
              </a:rPr>
              <a:t> </a:t>
            </a:r>
            <a:r>
              <a:rPr lang="en-US" sz="3200" dirty="0" smtClean="0">
                <a:solidFill>
                  <a:srgbClr val="006600"/>
                </a:solidFill>
              </a:rPr>
              <a:t>               (</a:t>
            </a:r>
            <a:r>
              <a:rPr lang="en-US" sz="3200" dirty="0">
                <a:solidFill>
                  <a:srgbClr val="006600"/>
                </a:solidFill>
              </a:rPr>
              <a:t>Tomlinson &amp; McTighe</a:t>
            </a:r>
            <a:r>
              <a:rPr lang="en-US" sz="3200" dirty="0" smtClean="0">
                <a:solidFill>
                  <a:srgbClr val="006600"/>
                </a:solidFill>
              </a:rPr>
              <a:t>)</a:t>
            </a:r>
            <a:endParaRPr lang="en-US" sz="3200" dirty="0">
              <a:solidFill>
                <a:srgbClr val="006600"/>
              </a:solidFill>
            </a:endParaRPr>
          </a:p>
        </p:txBody>
      </p:sp>
      <p:pic>
        <p:nvPicPr>
          <p:cNvPr id="2050" name="Picture 2" descr="C:\Users\BDerfel\AppData\Local\Microsoft\Windows\Temporary Internet Files\Content.IE5\VCI9RQKJ\MP90040645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209800" cy="176784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Derfel\AppData\Local\Microsoft\Windows\Temporary Internet Files\Content.IE5\BKP02BCE\MP90040210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5793" y="0"/>
            <a:ext cx="2262044" cy="180963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BDerfel\AppData\Local\Microsoft\Windows\Temporary Internet Files\Content.IE5\RKSBU8PR\MC90022911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2800" y="230124"/>
            <a:ext cx="1828800" cy="1307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746415"/>
      </p:ext>
    </p:extLst>
  </p:cSld>
  <p:clrMapOvr>
    <a:masterClrMapping/>
  </p:clrMapOvr>
  <p:transition spd="slow" advClick="0" advTm="11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pic>
        <p:nvPicPr>
          <p:cNvPr id="10" name="Picture 3" descr="C:\Users\BDerfel\AppData\Local\Microsoft\Windows\Temporary Internet Files\Content.IE5\D56WN5HE\MC90041060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216" y="136819"/>
            <a:ext cx="1743184" cy="17144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BDerfel\AppData\Local\Microsoft\Windows\Temporary Internet Files\Content.IE5\XL7AIYFS\MC9002340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819916" y="153242"/>
            <a:ext cx="990600" cy="1890131"/>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p:nvPr>
        </p:nvSpPr>
        <p:spPr>
          <a:xfrm>
            <a:off x="3192377" y="419802"/>
            <a:ext cx="2952958" cy="1104198"/>
          </a:xfrm>
          <a:solidFill>
            <a:schemeClr val="accent6">
              <a:lumMod val="60000"/>
              <a:lumOff val="40000"/>
            </a:schemeClr>
          </a:solidFill>
          <a:ln>
            <a:solidFill>
              <a:schemeClr val="accent6">
                <a:lumMod val="50000"/>
              </a:schemeClr>
            </a:solidFill>
          </a:ln>
        </p:spPr>
        <p:txBody>
          <a:bodyPr>
            <a:normAutofit fontScale="90000"/>
          </a:bodyPr>
          <a:lstStyle/>
          <a:p>
            <a:r>
              <a:rPr lang="en-US" dirty="0" smtClean="0">
                <a:solidFill>
                  <a:srgbClr val="006600"/>
                </a:solidFill>
              </a:rPr>
              <a:t>Brain Teaser</a:t>
            </a:r>
            <a:endParaRPr lang="en-US" dirty="0">
              <a:solidFill>
                <a:srgbClr val="006600"/>
              </a:solidFill>
            </a:endParaRPr>
          </a:p>
        </p:txBody>
      </p:sp>
      <p:sp>
        <p:nvSpPr>
          <p:cNvPr id="13" name="Content Placeholder 2"/>
          <p:cNvSpPr txBox="1">
            <a:spLocks/>
          </p:cNvSpPr>
          <p:nvPr/>
        </p:nvSpPr>
        <p:spPr>
          <a:xfrm>
            <a:off x="530546" y="5292090"/>
            <a:ext cx="8229600" cy="8458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400" b="1" dirty="0" smtClean="0">
                <a:solidFill>
                  <a:srgbClr val="006600"/>
                </a:solidFill>
              </a:rPr>
              <a:t>Be one of the first five people to tell me the answer and you will win a free ice-cream!</a:t>
            </a:r>
            <a:endParaRPr lang="en-US" sz="2400" b="1" dirty="0">
              <a:solidFill>
                <a:srgbClr val="006600"/>
              </a:solidFill>
            </a:endParaRPr>
          </a:p>
        </p:txBody>
      </p:sp>
      <p:sp>
        <p:nvSpPr>
          <p:cNvPr id="7" name="TextBox 6"/>
          <p:cNvSpPr txBox="1"/>
          <p:nvPr/>
        </p:nvSpPr>
        <p:spPr>
          <a:xfrm>
            <a:off x="1905000" y="2042849"/>
            <a:ext cx="5662130" cy="2862322"/>
          </a:xfrm>
          <a:prstGeom prst="rect">
            <a:avLst/>
          </a:prstGeom>
          <a:noFill/>
        </p:spPr>
        <p:txBody>
          <a:bodyPr wrap="square" rtlCol="0">
            <a:spAutoFit/>
          </a:bodyPr>
          <a:lstStyle/>
          <a:p>
            <a:pPr algn="ctr"/>
            <a:r>
              <a:rPr lang="en-US" sz="6000" dirty="0">
                <a:solidFill>
                  <a:srgbClr val="006600"/>
                </a:solidFill>
              </a:rPr>
              <a:t>Must get here</a:t>
            </a:r>
            <a:br>
              <a:rPr lang="en-US" sz="6000" dirty="0">
                <a:solidFill>
                  <a:srgbClr val="006600"/>
                </a:solidFill>
              </a:rPr>
            </a:br>
            <a:r>
              <a:rPr lang="en-US" sz="6000" dirty="0">
                <a:solidFill>
                  <a:srgbClr val="006600"/>
                </a:solidFill>
              </a:rPr>
              <a:t>Must get here</a:t>
            </a:r>
            <a:br>
              <a:rPr lang="en-US" sz="6000" dirty="0">
                <a:solidFill>
                  <a:srgbClr val="006600"/>
                </a:solidFill>
              </a:rPr>
            </a:br>
            <a:r>
              <a:rPr lang="en-US" sz="6000" dirty="0">
                <a:solidFill>
                  <a:srgbClr val="006600"/>
                </a:solidFill>
              </a:rPr>
              <a:t>Must get here</a:t>
            </a:r>
            <a:endParaRPr lang="en-US" sz="6000" dirty="0">
              <a:solidFill>
                <a:srgbClr val="006600"/>
              </a:solidFill>
            </a:endParaRPr>
          </a:p>
        </p:txBody>
      </p:sp>
    </p:spTree>
    <p:extLst>
      <p:ext uri="{BB962C8B-B14F-4D97-AF65-F5344CB8AC3E}">
        <p14:creationId xmlns:p14="http://schemas.microsoft.com/office/powerpoint/2010/main" val="3362742358"/>
      </p:ext>
    </p:extLst>
  </p:cSld>
  <p:clrMapOvr>
    <a:masterClrMapping/>
  </p:clrMapOvr>
  <p:transition spd="slow" advClick="0"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4" presetClass="entr" presetSubtype="1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par>
                          <p:cTn id="21" fill="hold">
                            <p:stCondLst>
                              <p:cond delay="500"/>
                            </p:stCondLst>
                            <p:childTnLst>
                              <p:par>
                                <p:cTn id="22" presetID="14" presetClass="entr" presetSubtype="1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randombar(horizont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3886200" cy="1143000"/>
          </a:xfrm>
        </p:spPr>
        <p:txBody>
          <a:bodyPr/>
          <a:lstStyle/>
          <a:p>
            <a:r>
              <a:rPr lang="en-US" dirty="0" smtClean="0">
                <a:solidFill>
                  <a:schemeClr val="bg1"/>
                </a:solidFill>
              </a:rPr>
              <a:t>Our Vision</a:t>
            </a:r>
            <a:endParaRPr lang="en-US" dirty="0">
              <a:solidFill>
                <a:schemeClr val="bg1"/>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1409700" y="-723901"/>
            <a:ext cx="6477000" cy="838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602560"/>
      </p:ext>
    </p:extLst>
  </p:cSld>
  <p:clrMapOvr>
    <a:masterClrMapping/>
  </p:clrMapOvr>
  <p:transition spd="slow" advClick="0" advTm="8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1" name="Rectangle 10"/>
          <p:cNvSpPr/>
          <p:nvPr/>
        </p:nvSpPr>
        <p:spPr>
          <a:xfrm>
            <a:off x="350379" y="1748910"/>
            <a:ext cx="8763000" cy="1077218"/>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Monday:</a:t>
            </a:r>
          </a:p>
          <a:p>
            <a:pPr marL="457200" lvl="0" indent="-457200">
              <a:buFont typeface="Arial" panose="020B0604020202020204" pitchFamily="34" charset="0"/>
              <a:buChar char="•"/>
            </a:pPr>
            <a:r>
              <a:rPr lang="en-US" sz="3200" dirty="0" smtClean="0">
                <a:solidFill>
                  <a:srgbClr val="006600"/>
                </a:solidFill>
                <a:latin typeface="Times New Roman" panose="02020603050405020304" pitchFamily="18" charset="0"/>
                <a:cs typeface="Times New Roman" panose="02020603050405020304" pitchFamily="18" charset="0"/>
              </a:rPr>
              <a:t>Upward Bound @ </a:t>
            </a:r>
            <a:r>
              <a:rPr lang="en-US" sz="3200" dirty="0" smtClean="0">
                <a:solidFill>
                  <a:srgbClr val="006600"/>
                </a:solidFill>
                <a:latin typeface="Times New Roman" panose="02020603050405020304" pitchFamily="18" charset="0"/>
                <a:cs typeface="Times New Roman" panose="02020603050405020304" pitchFamily="18" charset="0"/>
              </a:rPr>
              <a:t>3:00</a:t>
            </a:r>
            <a:endParaRPr lang="en-US" sz="3200" dirty="0" smtClean="0">
              <a:solidFill>
                <a:srgbClr val="006600"/>
              </a:solidFill>
              <a:latin typeface="Times New Roman" panose="02020603050405020304" pitchFamily="18" charset="0"/>
              <a:cs typeface="Times New Roman" panose="02020603050405020304" pitchFamily="18" charset="0"/>
            </a:endParaRPr>
          </a:p>
        </p:txBody>
      </p:sp>
      <p:pic>
        <p:nvPicPr>
          <p:cNvPr id="3077" name="Picture 5" descr="C:\Users\BDerfel\AppData\Local\Microsoft\Windows\Temporary Internet Files\Content.IE5\GUUTYOJ2\MP90039881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2800" y="1207662"/>
            <a:ext cx="1609616" cy="137967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297426" y="3276600"/>
            <a:ext cx="8763000" cy="2062103"/>
          </a:xfrm>
          <a:prstGeom prst="rect">
            <a:avLst/>
          </a:prstGeom>
        </p:spPr>
        <p:txBody>
          <a:bodyPr wrap="square">
            <a:spAutoFit/>
          </a:bodyPr>
          <a:lstStyle/>
          <a:p>
            <a:pPr lvl="0"/>
            <a:r>
              <a:rPr lang="en-US" sz="3200" dirty="0" smtClean="0">
                <a:solidFill>
                  <a:srgbClr val="006600"/>
                </a:solidFill>
                <a:latin typeface="Times New Roman" panose="02020603050405020304" pitchFamily="18" charset="0"/>
                <a:cs typeface="Times New Roman" panose="02020603050405020304" pitchFamily="18" charset="0"/>
              </a:rPr>
              <a:t>Tuesday:</a:t>
            </a:r>
          </a:p>
          <a:p>
            <a:pPr marL="457200" indent="-457200">
              <a:buFont typeface="Arial" panose="020B0604020202020204" pitchFamily="34" charset="0"/>
              <a:buChar char="•"/>
            </a:pPr>
            <a:r>
              <a:rPr lang="en-US" sz="3200" dirty="0">
                <a:solidFill>
                  <a:srgbClr val="006600"/>
                </a:solidFill>
              </a:rPr>
              <a:t>Student Council </a:t>
            </a:r>
            <a:r>
              <a:rPr lang="en-US" sz="3200" dirty="0" smtClean="0">
                <a:solidFill>
                  <a:srgbClr val="006600"/>
                </a:solidFill>
              </a:rPr>
              <a:t>Meeting</a:t>
            </a:r>
          </a:p>
          <a:p>
            <a:pPr marL="457200" indent="-457200">
              <a:buFont typeface="Arial" panose="020B0604020202020204" pitchFamily="34" charset="0"/>
              <a:buChar char="•"/>
            </a:pPr>
            <a:r>
              <a:rPr lang="en-US" sz="3200" dirty="0" smtClean="0">
                <a:solidFill>
                  <a:srgbClr val="006600"/>
                </a:solidFill>
              </a:rPr>
              <a:t>Interact </a:t>
            </a:r>
            <a:r>
              <a:rPr lang="en-US" sz="3200" dirty="0">
                <a:solidFill>
                  <a:srgbClr val="006600"/>
                </a:solidFill>
              </a:rPr>
              <a:t>Club Meeting</a:t>
            </a:r>
          </a:p>
          <a:p>
            <a:pPr marL="457200" indent="-457200">
              <a:buFont typeface="Arial" panose="020B0604020202020204" pitchFamily="34" charset="0"/>
              <a:buChar char="•"/>
            </a:pPr>
            <a:endParaRPr lang="en-US" sz="3200" dirty="0">
              <a:solidFill>
                <a:srgbClr val="006600"/>
              </a:solidFill>
            </a:endParaRPr>
          </a:p>
        </p:txBody>
      </p:sp>
      <p:sp>
        <p:nvSpPr>
          <p:cNvPr id="7" name="TextBox 6"/>
          <p:cNvSpPr txBox="1"/>
          <p:nvPr/>
        </p:nvSpPr>
        <p:spPr>
          <a:xfrm>
            <a:off x="2444298" y="152400"/>
            <a:ext cx="4314001"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March 3</a:t>
            </a:r>
            <a:r>
              <a:rPr lang="en-US" sz="3200" baseline="30000" dirty="0" smtClean="0">
                <a:solidFill>
                  <a:srgbClr val="006600"/>
                </a:solidFill>
              </a:rPr>
              <a:t>rd</a:t>
            </a:r>
            <a:r>
              <a:rPr lang="en-US" sz="3200" dirty="0" smtClean="0">
                <a:solidFill>
                  <a:srgbClr val="006600"/>
                </a:solidFill>
              </a:rPr>
              <a:t> – March 7</a:t>
            </a:r>
            <a:r>
              <a:rPr lang="en-US" sz="3200" baseline="30000" dirty="0" smtClean="0">
                <a:solidFill>
                  <a:srgbClr val="006600"/>
                </a:solidFill>
              </a:rPr>
              <a:t>th</a:t>
            </a:r>
            <a:endParaRPr lang="en-US" sz="3200" dirty="0">
              <a:solidFill>
                <a:srgbClr val="006600"/>
              </a:solidFill>
            </a:endParaRPr>
          </a:p>
        </p:txBody>
      </p:sp>
    </p:spTree>
    <p:extLst>
      <p:ext uri="{BB962C8B-B14F-4D97-AF65-F5344CB8AC3E}">
        <p14:creationId xmlns:p14="http://schemas.microsoft.com/office/powerpoint/2010/main" val="372045312"/>
      </p:ext>
    </p:extLst>
  </p:cSld>
  <p:clrMapOvr>
    <a:masterClrMapping/>
  </p:clrMapOvr>
  <p:transition spd="slow" advClick="0" advTm="800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77"/>
                                        </p:tgtEl>
                                        <p:attrNameLst>
                                          <p:attrName>style.visibility</p:attrName>
                                        </p:attrNameLst>
                                      </p:cBhvr>
                                      <p:to>
                                        <p:strVal val="visible"/>
                                      </p:to>
                                    </p:set>
                                    <p:anim calcmode="lin" valueType="num">
                                      <p:cBhvr>
                                        <p:cTn id="7" dur="500" fill="hold"/>
                                        <p:tgtEl>
                                          <p:spTgt spid="3077"/>
                                        </p:tgtEl>
                                        <p:attrNameLst>
                                          <p:attrName>ppt_w</p:attrName>
                                        </p:attrNameLst>
                                      </p:cBhvr>
                                      <p:tavLst>
                                        <p:tav tm="0">
                                          <p:val>
                                            <p:fltVal val="0"/>
                                          </p:val>
                                        </p:tav>
                                        <p:tav tm="100000">
                                          <p:val>
                                            <p:strVal val="#ppt_w"/>
                                          </p:val>
                                        </p:tav>
                                      </p:tavLst>
                                    </p:anim>
                                    <p:anim calcmode="lin" valueType="num">
                                      <p:cBhvr>
                                        <p:cTn id="8" dur="500" fill="hold"/>
                                        <p:tgtEl>
                                          <p:spTgt spid="3077"/>
                                        </p:tgtEl>
                                        <p:attrNameLst>
                                          <p:attrName>ppt_h</p:attrName>
                                        </p:attrNameLst>
                                      </p:cBhvr>
                                      <p:tavLst>
                                        <p:tav tm="0">
                                          <p:val>
                                            <p:fltVal val="0"/>
                                          </p:val>
                                        </p:tav>
                                        <p:tav tm="100000">
                                          <p:val>
                                            <p:strVal val="#ppt_h"/>
                                          </p:val>
                                        </p:tav>
                                      </p:tavLst>
                                    </p:anim>
                                    <p:animEffect transition="in" filter="fade">
                                      <p:cBhvr>
                                        <p:cTn id="9"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0" name="Rectangle 9"/>
          <p:cNvSpPr/>
          <p:nvPr/>
        </p:nvSpPr>
        <p:spPr>
          <a:xfrm>
            <a:off x="199958" y="3200400"/>
            <a:ext cx="8763000" cy="107721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Thursday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3200" dirty="0">
                <a:solidFill>
                  <a:srgbClr val="006600"/>
                </a:solidFill>
              </a:rPr>
              <a:t>Travel Club </a:t>
            </a:r>
            <a:r>
              <a:rPr lang="en-US" sz="3200" dirty="0" smtClean="0">
                <a:solidFill>
                  <a:srgbClr val="006600"/>
                </a:solidFill>
              </a:rPr>
              <a:t>Meeting</a:t>
            </a:r>
            <a:endParaRPr lang="en-US" sz="3200" dirty="0">
              <a:solidFill>
                <a:srgbClr val="006600"/>
              </a:solidFill>
            </a:endParaRPr>
          </a:p>
        </p:txBody>
      </p:sp>
      <p:sp>
        <p:nvSpPr>
          <p:cNvPr id="7" name="Rectangle 6"/>
          <p:cNvSpPr/>
          <p:nvPr/>
        </p:nvSpPr>
        <p:spPr>
          <a:xfrm>
            <a:off x="203832" y="4800600"/>
            <a:ext cx="8763000" cy="1569660"/>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Friday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lvl="0" indent="-457200">
              <a:buFont typeface="Arial" panose="020B0604020202020204" pitchFamily="34" charset="0"/>
              <a:buChar char="•"/>
            </a:pPr>
            <a:r>
              <a:rPr lang="en-US" sz="3200" dirty="0" smtClean="0">
                <a:solidFill>
                  <a:srgbClr val="006600"/>
                </a:solidFill>
              </a:rPr>
              <a:t>Early Dismissal @ 10:30</a:t>
            </a:r>
          </a:p>
          <a:p>
            <a:pPr marL="914400" lvl="1" indent="-457200">
              <a:buFont typeface="Arial" panose="020B0604020202020204" pitchFamily="34" charset="0"/>
              <a:buChar char="•"/>
            </a:pPr>
            <a:r>
              <a:rPr lang="en-US" sz="3200" dirty="0" smtClean="0">
                <a:solidFill>
                  <a:srgbClr val="006600"/>
                </a:solidFill>
              </a:rPr>
              <a:t>Students still go to BOCES @ 11:25</a:t>
            </a:r>
            <a:endParaRPr lang="en-US" sz="3200" dirty="0">
              <a:solidFill>
                <a:srgbClr val="006600"/>
              </a:solidFill>
            </a:endParaRPr>
          </a:p>
        </p:txBody>
      </p:sp>
      <p:sp>
        <p:nvSpPr>
          <p:cNvPr id="9" name="Rectangle 8"/>
          <p:cNvSpPr/>
          <p:nvPr/>
        </p:nvSpPr>
        <p:spPr>
          <a:xfrm>
            <a:off x="180585" y="1676400"/>
            <a:ext cx="8763000" cy="1077218"/>
          </a:xfrm>
          <a:prstGeom prst="rect">
            <a:avLst/>
          </a:prstGeom>
        </p:spPr>
        <p:txBody>
          <a:bodyPr wrap="square">
            <a:spAutoFit/>
          </a:bodyPr>
          <a:lstStyle/>
          <a:p>
            <a:pPr lvl="0"/>
            <a:r>
              <a:rPr lang="en-US" sz="3200" u="sng" dirty="0" smtClean="0">
                <a:solidFill>
                  <a:srgbClr val="006600"/>
                </a:solidFill>
                <a:latin typeface="Times New Roman" panose="02020603050405020304" pitchFamily="18" charset="0"/>
                <a:cs typeface="Times New Roman" panose="02020603050405020304" pitchFamily="18" charset="0"/>
              </a:rPr>
              <a:t>Wednesday</a:t>
            </a:r>
            <a:r>
              <a:rPr lang="en-US" sz="3200" dirty="0" smtClean="0">
                <a:solidFill>
                  <a:srgbClr val="006600"/>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3200" dirty="0">
                <a:solidFill>
                  <a:srgbClr val="006600"/>
                </a:solidFill>
              </a:rPr>
              <a:t>Art Club </a:t>
            </a:r>
            <a:r>
              <a:rPr lang="en-US" sz="3200" dirty="0" smtClean="0">
                <a:solidFill>
                  <a:srgbClr val="006600"/>
                </a:solidFill>
              </a:rPr>
              <a:t>Meeting</a:t>
            </a:r>
            <a:endParaRPr lang="en-US" sz="3200" dirty="0">
              <a:solidFill>
                <a:srgbClr val="006600"/>
              </a:solidFill>
            </a:endParaRPr>
          </a:p>
        </p:txBody>
      </p:sp>
      <p:sp>
        <p:nvSpPr>
          <p:cNvPr id="12" name="TextBox 11"/>
          <p:cNvSpPr txBox="1"/>
          <p:nvPr/>
        </p:nvSpPr>
        <p:spPr>
          <a:xfrm>
            <a:off x="2444298" y="152400"/>
            <a:ext cx="4314001" cy="1077218"/>
          </a:xfrm>
          <a:prstGeom prst="rect">
            <a:avLst/>
          </a:prstGeom>
          <a:noFill/>
        </p:spPr>
        <p:txBody>
          <a:bodyPr wrap="none" rtlCol="0">
            <a:spAutoFit/>
          </a:bodyPr>
          <a:lstStyle/>
          <a:p>
            <a:pPr algn="ctr"/>
            <a:r>
              <a:rPr lang="en-US" sz="3200" dirty="0" smtClean="0">
                <a:solidFill>
                  <a:srgbClr val="006600"/>
                </a:solidFill>
              </a:rPr>
              <a:t>Newfield High School</a:t>
            </a:r>
          </a:p>
          <a:p>
            <a:pPr algn="ctr"/>
            <a:r>
              <a:rPr lang="en-US" sz="3200" dirty="0" smtClean="0">
                <a:solidFill>
                  <a:srgbClr val="006600"/>
                </a:solidFill>
              </a:rPr>
              <a:t>March 3</a:t>
            </a:r>
            <a:r>
              <a:rPr lang="en-US" sz="3200" baseline="30000" dirty="0" smtClean="0">
                <a:solidFill>
                  <a:srgbClr val="006600"/>
                </a:solidFill>
              </a:rPr>
              <a:t>rd</a:t>
            </a:r>
            <a:r>
              <a:rPr lang="en-US" sz="3200" dirty="0" smtClean="0">
                <a:solidFill>
                  <a:srgbClr val="006600"/>
                </a:solidFill>
              </a:rPr>
              <a:t> – March 7</a:t>
            </a:r>
            <a:r>
              <a:rPr lang="en-US" sz="3200" baseline="30000" dirty="0" smtClean="0">
                <a:solidFill>
                  <a:srgbClr val="006600"/>
                </a:solidFill>
              </a:rPr>
              <a:t>th</a:t>
            </a:r>
            <a:endParaRPr lang="en-US" sz="3200" dirty="0">
              <a:solidFill>
                <a:srgbClr val="006600"/>
              </a:solidFill>
            </a:endParaRPr>
          </a:p>
        </p:txBody>
      </p:sp>
    </p:spTree>
    <p:extLst>
      <p:ext uri="{BB962C8B-B14F-4D97-AF65-F5344CB8AC3E}">
        <p14:creationId xmlns:p14="http://schemas.microsoft.com/office/powerpoint/2010/main" val="2817478882"/>
      </p:ext>
    </p:extLst>
  </p:cSld>
  <p:clrMapOvr>
    <a:masterClrMapping/>
  </p:clrMapOvr>
  <p:transition spd="slow" advClick="0" advTm="8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par>
                                <p:cTn id="8" presetID="32" presetClass="emph" presetSubtype="0" fill="hold" grpId="0" nodeType="withEffect">
                                  <p:stCondLst>
                                    <p:cond delay="0"/>
                                  </p:stCondLst>
                                  <p:childTnLst>
                                    <p:animRot by="120000">
                                      <p:cBhvr>
                                        <p:cTn id="9" dur="100" fill="hold">
                                          <p:stCondLst>
                                            <p:cond delay="0"/>
                                          </p:stCondLst>
                                        </p:cTn>
                                        <p:tgtEl>
                                          <p:spTgt spid="10"/>
                                        </p:tgtEl>
                                        <p:attrNameLst>
                                          <p:attrName>r</p:attrName>
                                        </p:attrNameLst>
                                      </p:cBhvr>
                                    </p:animRot>
                                    <p:animRot by="-240000">
                                      <p:cBhvr>
                                        <p:cTn id="10" dur="200" fill="hold">
                                          <p:stCondLst>
                                            <p:cond delay="200"/>
                                          </p:stCondLst>
                                        </p:cTn>
                                        <p:tgtEl>
                                          <p:spTgt spid="10"/>
                                        </p:tgtEl>
                                        <p:attrNameLst>
                                          <p:attrName>r</p:attrName>
                                        </p:attrNameLst>
                                      </p:cBhvr>
                                    </p:animRot>
                                    <p:animRot by="240000">
                                      <p:cBhvr>
                                        <p:cTn id="11" dur="200" fill="hold">
                                          <p:stCondLst>
                                            <p:cond delay="400"/>
                                          </p:stCondLst>
                                        </p:cTn>
                                        <p:tgtEl>
                                          <p:spTgt spid="10"/>
                                        </p:tgtEl>
                                        <p:attrNameLst>
                                          <p:attrName>r</p:attrName>
                                        </p:attrNameLst>
                                      </p:cBhvr>
                                    </p:animRot>
                                    <p:animRot by="-240000">
                                      <p:cBhvr>
                                        <p:cTn id="12" dur="200" fill="hold">
                                          <p:stCondLst>
                                            <p:cond delay="600"/>
                                          </p:stCondLst>
                                        </p:cTn>
                                        <p:tgtEl>
                                          <p:spTgt spid="10"/>
                                        </p:tgtEl>
                                        <p:attrNameLst>
                                          <p:attrName>r</p:attrName>
                                        </p:attrNameLst>
                                      </p:cBhvr>
                                    </p:animRot>
                                    <p:animRot by="120000">
                                      <p:cBhvr>
                                        <p:cTn id="13" dur="200" fill="hold">
                                          <p:stCondLst>
                                            <p:cond delay="800"/>
                                          </p:stCondLst>
                                        </p:cTn>
                                        <p:tgtEl>
                                          <p:spTgt spid="10"/>
                                        </p:tgtEl>
                                        <p:attrNameLst>
                                          <p:attrName>r</p:attrName>
                                        </p:attrNameLst>
                                      </p:cBhvr>
                                    </p:animRot>
                                  </p:childTnLst>
                                </p:cTn>
                              </p:par>
                            </p:childTnLst>
                          </p:cTn>
                        </p:par>
                        <p:par>
                          <p:cTn id="14" fill="hold">
                            <p:stCondLst>
                              <p:cond delay="1000"/>
                            </p:stCondLst>
                            <p:childTnLst>
                              <p:par>
                                <p:cTn id="15" presetID="8" presetClass="emph" presetSubtype="0" fill="hold" grpId="0" nodeType="afterEffect">
                                  <p:stCondLst>
                                    <p:cond delay="0"/>
                                  </p:stCondLst>
                                  <p:childTnLst>
                                    <p:animRot by="21600000">
                                      <p:cBhvr>
                                        <p:cTn id="1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1522</TotalTime>
  <Words>124</Words>
  <Application>Microsoft Office PowerPoint</Application>
  <PresentationFormat>On-screen Show (4:3)</PresentationFormat>
  <Paragraphs>27</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PowerPoint Presentation</vt:lpstr>
      <vt:lpstr>PowerPoint Presentation</vt:lpstr>
      <vt:lpstr>Brain Teaser</vt:lpstr>
      <vt:lpstr>Our Vision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252</cp:revision>
  <dcterms:created xsi:type="dcterms:W3CDTF">2013-08-29T18:32:30Z</dcterms:created>
  <dcterms:modified xsi:type="dcterms:W3CDTF">2014-02-28T13:28:41Z</dcterms:modified>
</cp:coreProperties>
</file>