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1"/>
  </p:sldMasterIdLst>
  <p:notesMasterIdLst>
    <p:notesMasterId r:id="rId8"/>
  </p:notesMasterIdLst>
  <p:sldIdLst>
    <p:sldId id="290" r:id="rId2"/>
    <p:sldId id="299" r:id="rId3"/>
    <p:sldId id="294" r:id="rId4"/>
    <p:sldId id="271" r:id="rId5"/>
    <p:sldId id="295" r:id="rId6"/>
    <p:sldId id="30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1062" y="-90"/>
      </p:cViewPr>
      <p:guideLst>
        <p:guide orient="horz" pos="2160"/>
        <p:guide pos="2880"/>
      </p:guideLst>
    </p:cSldViewPr>
  </p:slideViewPr>
  <p:notesTextViewPr>
    <p:cViewPr>
      <p:scale>
        <a:sx n="1" d="1"/>
        <a:sy n="1" d="1"/>
      </p:scale>
      <p:origin x="0" y="0"/>
    </p:cViewPr>
  </p:notesTextViewPr>
  <p:notesViewPr>
    <p:cSldViewPr>
      <p:cViewPr varScale="1">
        <p:scale>
          <a:sx n="43" d="100"/>
          <a:sy n="43" d="100"/>
        </p:scale>
        <p:origin x="-226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491810-6716-487A-B975-E1FA669C3D05}" type="datetimeFigureOut">
              <a:rPr lang="en-US" smtClean="0"/>
              <a:pPr/>
              <a:t>3/21/2014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E8C5A5-7BE7-421C-A038-E27F93397D83}" type="slidenum">
              <a:rPr lang="en-US" smtClean="0"/>
              <a:pPr/>
              <a:t>‹#›</a:t>
            </a:fld>
            <a:endParaRPr lang="en-US"/>
          </a:p>
        </p:txBody>
      </p:sp>
    </p:spTree>
    <p:extLst>
      <p:ext uri="{BB962C8B-B14F-4D97-AF65-F5344CB8AC3E}">
        <p14:creationId xmlns:p14="http://schemas.microsoft.com/office/powerpoint/2010/main" val="1361414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E8C5A5-7BE7-421C-A038-E27F93397D83}" type="slidenum">
              <a:rPr lang="en-US" smtClean="0"/>
              <a:pPr/>
              <a:t>4</a:t>
            </a:fld>
            <a:endParaRPr lang="en-US"/>
          </a:p>
        </p:txBody>
      </p:sp>
    </p:spTree>
    <p:extLst>
      <p:ext uri="{BB962C8B-B14F-4D97-AF65-F5344CB8AC3E}">
        <p14:creationId xmlns:p14="http://schemas.microsoft.com/office/powerpoint/2010/main" val="1153624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5115F8BD-F409-4CAB-B840-81A39AEEC6FE}" type="datetimeFigureOut">
              <a:rPr lang="en-US" smtClean="0"/>
              <a:pPr/>
              <a:t>3/21/2014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E0D26A31-87AA-4AD1-B0D5-ACDD782F4679}"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3/21/2014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3/21/2014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3/21/2014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115F8BD-F409-4CAB-B840-81A39AEEC6FE}" type="datetimeFigureOut">
              <a:rPr lang="en-US" smtClean="0"/>
              <a:pPr/>
              <a:t>3/21/2014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E0D26A31-87AA-4AD1-B0D5-ACDD782F46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15F8BD-F409-4CAB-B840-81A39AEEC6FE}" type="datetimeFigureOut">
              <a:rPr lang="en-US" smtClean="0"/>
              <a:pPr/>
              <a:t>3/21/2014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115F8BD-F409-4CAB-B840-81A39AEEC6FE}" type="datetimeFigureOut">
              <a:rPr lang="en-US" smtClean="0"/>
              <a:pPr/>
              <a:t>3/21/2014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115F8BD-F409-4CAB-B840-81A39AEEC6FE}" type="datetimeFigureOut">
              <a:rPr lang="en-US" smtClean="0"/>
              <a:pPr/>
              <a:t>3/21/2014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15F8BD-F409-4CAB-B840-81A39AEEC6FE}" type="datetimeFigureOut">
              <a:rPr lang="en-US" smtClean="0"/>
              <a:pPr/>
              <a:t>3/21/2014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15F8BD-F409-4CAB-B840-81A39AEEC6FE}" type="datetimeFigureOut">
              <a:rPr lang="en-US" smtClean="0"/>
              <a:pPr/>
              <a:t>3/21/2014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115F8BD-F409-4CAB-B840-81A39AEEC6FE}" type="datetimeFigureOut">
              <a:rPr lang="en-US" smtClean="0"/>
              <a:pPr/>
              <a:t>3/21/2014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115F8BD-F409-4CAB-B840-81A39AEEC6FE}" type="datetimeFigureOut">
              <a:rPr lang="en-US" smtClean="0"/>
              <a:pPr/>
              <a:t>3/21/2014</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E0D26A31-87AA-4AD1-B0D5-ACDD782F467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314455" y="152400"/>
            <a:ext cx="4573688" cy="1077218"/>
          </a:xfrm>
          <a:prstGeom prst="rect">
            <a:avLst/>
          </a:prstGeom>
          <a:noFill/>
        </p:spPr>
        <p:txBody>
          <a:bodyPr wrap="none" rtlCol="0">
            <a:spAutoFit/>
          </a:bodyPr>
          <a:lstStyle/>
          <a:p>
            <a:pPr algn="ctr"/>
            <a:r>
              <a:rPr lang="en-US" sz="3200" dirty="0" smtClean="0">
                <a:solidFill>
                  <a:srgbClr val="006600"/>
                </a:solidFill>
              </a:rPr>
              <a:t>Newfield High School</a:t>
            </a:r>
          </a:p>
          <a:p>
            <a:pPr algn="ctr"/>
            <a:r>
              <a:rPr lang="en-US" sz="3200" dirty="0" smtClean="0">
                <a:solidFill>
                  <a:srgbClr val="006600"/>
                </a:solidFill>
              </a:rPr>
              <a:t>March 24</a:t>
            </a:r>
            <a:r>
              <a:rPr lang="en-US" sz="3200" baseline="30000" dirty="0" smtClean="0">
                <a:solidFill>
                  <a:srgbClr val="006600"/>
                </a:solidFill>
              </a:rPr>
              <a:t>th</a:t>
            </a:r>
            <a:r>
              <a:rPr lang="en-US" sz="3200" dirty="0" smtClean="0">
                <a:solidFill>
                  <a:srgbClr val="006600"/>
                </a:solidFill>
              </a:rPr>
              <a:t> – March 28</a:t>
            </a:r>
            <a:r>
              <a:rPr lang="en-US" sz="3200" baseline="30000" dirty="0" smtClean="0">
                <a:solidFill>
                  <a:srgbClr val="006600"/>
                </a:solidFill>
              </a:rPr>
              <a:t>th</a:t>
            </a:r>
            <a:r>
              <a:rPr lang="en-US" sz="3200" dirty="0" smtClean="0">
                <a:solidFill>
                  <a:srgbClr val="006600"/>
                </a:solidFill>
              </a:rPr>
              <a:t> </a:t>
            </a:r>
            <a:endParaRPr lang="en-US" sz="3200" dirty="0">
              <a:solidFill>
                <a:srgbClr val="006600"/>
              </a:solidFill>
            </a:endParaRPr>
          </a:p>
        </p:txBody>
      </p:sp>
      <p:pic>
        <p:nvPicPr>
          <p:cNvPr id="2050" name="Picture 2" descr="C:\Users\BDerfel\Pictures\School is Fun\spain pics in order\April 1\IMG_16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1649278"/>
            <a:ext cx="6659543" cy="49946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9002396"/>
      </p:ext>
    </p:extLst>
  </p:cSld>
  <p:clrMapOvr>
    <a:masterClrMapping/>
  </p:clrMapOvr>
  <mc:AlternateContent xmlns:mc="http://schemas.openxmlformats.org/markup-compatibility/2006" xmlns:p14="http://schemas.microsoft.com/office/powerpoint/2010/main">
    <mc:Choice Requires="p14">
      <p:transition spd="slow" p14:dur="1400" advClick="0" advTm="8000">
        <p14:ripple/>
      </p:transition>
    </mc:Choice>
    <mc:Fallback xmlns="">
      <p:transition spd="slow" advClick="0" advTm="8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1583390"/>
            <a:ext cx="7991746" cy="4524315"/>
          </a:xfrm>
          <a:prstGeom prst="rect">
            <a:avLst/>
          </a:prstGeom>
        </p:spPr>
        <p:txBody>
          <a:bodyPr wrap="square">
            <a:spAutoFit/>
          </a:bodyPr>
          <a:lstStyle/>
          <a:p>
            <a:r>
              <a:rPr lang="en-US" sz="3200" dirty="0" smtClean="0">
                <a:solidFill>
                  <a:srgbClr val="006600"/>
                </a:solidFill>
              </a:rPr>
              <a:t>“Reliable assessment demands multiple sources of evidence... Because students differ in their preferred way of showing what they have learned, providing multiple and various assessment types increases the opportunity for students to work to their strengths and, ultimately, the likelihood of their success. ”       </a:t>
            </a:r>
            <a:endParaRPr lang="en-US" sz="3200" dirty="0">
              <a:solidFill>
                <a:srgbClr val="006600"/>
              </a:solidFill>
            </a:endParaRPr>
          </a:p>
          <a:p>
            <a:r>
              <a:rPr lang="en-US" sz="3200" dirty="0" smtClean="0">
                <a:solidFill>
                  <a:srgbClr val="006600"/>
                </a:solidFill>
              </a:rPr>
              <a:t>			      (</a:t>
            </a:r>
            <a:r>
              <a:rPr lang="en-US" sz="3200" dirty="0">
                <a:solidFill>
                  <a:srgbClr val="006600"/>
                </a:solidFill>
              </a:rPr>
              <a:t>Tomlinson &amp; McTighe</a:t>
            </a:r>
            <a:r>
              <a:rPr lang="en-US" sz="3200" dirty="0" smtClean="0">
                <a:solidFill>
                  <a:srgbClr val="006600"/>
                </a:solidFill>
              </a:rPr>
              <a:t>)</a:t>
            </a:r>
            <a:endParaRPr lang="en-US" sz="3200" dirty="0">
              <a:solidFill>
                <a:srgbClr val="006600"/>
              </a:solidFill>
            </a:endParaRPr>
          </a:p>
        </p:txBody>
      </p:sp>
      <p:pic>
        <p:nvPicPr>
          <p:cNvPr id="2" name="Picture 2" descr="C:\Users\BDerfel\AppData\Local\Microsoft\Windows\Temporary Internet Files\Content.IE5\VCI9RQKJ\MC90022882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152400"/>
            <a:ext cx="1600200" cy="125966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C:\Users\BDerfel\AppData\Local\Microsoft\Windows\Temporary Internet Files\Content.IE5\BKP02BCE\MC90043438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9622" y="45682"/>
            <a:ext cx="984250" cy="155148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BDerfel\AppData\Local\Microsoft\Windows\Temporary Internet Files\Content.IE5\GUUTYOJ2\MC90028695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09420" y="5477314"/>
            <a:ext cx="1447800" cy="1260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0746415"/>
      </p:ext>
    </p:extLst>
  </p:cSld>
  <p:clrMapOvr>
    <a:masterClrMapping/>
  </p:clrMapOvr>
  <p:transition spd="slow" advClick="0" advTm="1100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par>
                          <p:cTn id="8" fill="hold">
                            <p:stCondLst>
                              <p:cond delay="2000"/>
                            </p:stCondLst>
                            <p:childTnLst>
                              <p:par>
                                <p:cTn id="9" presetID="31"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fltVal val="0"/>
                                          </p:val>
                                        </p:tav>
                                        <p:tav tm="100000">
                                          <p:val>
                                            <p:strVal val="#ppt_w"/>
                                          </p:val>
                                        </p:tav>
                                      </p:tavLst>
                                    </p:anim>
                                    <p:anim calcmode="lin" valueType="num">
                                      <p:cBhvr>
                                        <p:cTn id="12" dur="1000" fill="hold"/>
                                        <p:tgtEl>
                                          <p:spTgt spid="2"/>
                                        </p:tgtEl>
                                        <p:attrNameLst>
                                          <p:attrName>ppt_h</p:attrName>
                                        </p:attrNameLst>
                                      </p:cBhvr>
                                      <p:tavLst>
                                        <p:tav tm="0">
                                          <p:val>
                                            <p:fltVal val="0"/>
                                          </p:val>
                                        </p:tav>
                                        <p:tav tm="100000">
                                          <p:val>
                                            <p:strVal val="#ppt_h"/>
                                          </p:val>
                                        </p:tav>
                                      </p:tavLst>
                                    </p:anim>
                                    <p:anim calcmode="lin" valueType="num">
                                      <p:cBhvr>
                                        <p:cTn id="13" dur="1000" fill="hold"/>
                                        <p:tgtEl>
                                          <p:spTgt spid="2"/>
                                        </p:tgtEl>
                                        <p:attrNameLst>
                                          <p:attrName>style.rotation</p:attrName>
                                        </p:attrNameLst>
                                      </p:cBhvr>
                                      <p:tavLst>
                                        <p:tav tm="0">
                                          <p:val>
                                            <p:fltVal val="90"/>
                                          </p:val>
                                        </p:tav>
                                        <p:tav tm="100000">
                                          <p:val>
                                            <p:fltVal val="0"/>
                                          </p:val>
                                        </p:tav>
                                      </p:tavLst>
                                    </p:anim>
                                    <p:animEffect transition="in" filter="fade">
                                      <p:cBhvr>
                                        <p:cTn id="14" dur="1000"/>
                                        <p:tgtEl>
                                          <p:spTgt spid="2"/>
                                        </p:tgtEl>
                                      </p:cBhvr>
                                    </p:animEffect>
                                  </p:childTnLst>
                                </p:cTn>
                              </p:par>
                            </p:childTnLst>
                          </p:cTn>
                        </p:par>
                        <p:par>
                          <p:cTn id="15" fill="hold">
                            <p:stCondLst>
                              <p:cond delay="3000"/>
                            </p:stCondLst>
                            <p:childTnLst>
                              <p:par>
                                <p:cTn id="16" presetID="26"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down)">
                                      <p:cBhvr>
                                        <p:cTn id="18" dur="580">
                                          <p:stCondLst>
                                            <p:cond delay="0"/>
                                          </p:stCondLst>
                                        </p:cTn>
                                        <p:tgtEl>
                                          <p:spTgt spid="3"/>
                                        </p:tgtEl>
                                      </p:cBhvr>
                                    </p:animEffect>
                                    <p:anim calcmode="lin" valueType="num">
                                      <p:cBhvr>
                                        <p:cTn id="19"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4" dur="26">
                                          <p:stCondLst>
                                            <p:cond delay="650"/>
                                          </p:stCondLst>
                                        </p:cTn>
                                        <p:tgtEl>
                                          <p:spTgt spid="3"/>
                                        </p:tgtEl>
                                      </p:cBhvr>
                                      <p:to x="100000" y="60000"/>
                                    </p:animScale>
                                    <p:animScale>
                                      <p:cBhvr>
                                        <p:cTn id="25" dur="166" decel="50000">
                                          <p:stCondLst>
                                            <p:cond delay="676"/>
                                          </p:stCondLst>
                                        </p:cTn>
                                        <p:tgtEl>
                                          <p:spTgt spid="3"/>
                                        </p:tgtEl>
                                      </p:cBhvr>
                                      <p:to x="100000" y="100000"/>
                                    </p:animScale>
                                    <p:animScale>
                                      <p:cBhvr>
                                        <p:cTn id="26" dur="26">
                                          <p:stCondLst>
                                            <p:cond delay="1312"/>
                                          </p:stCondLst>
                                        </p:cTn>
                                        <p:tgtEl>
                                          <p:spTgt spid="3"/>
                                        </p:tgtEl>
                                      </p:cBhvr>
                                      <p:to x="100000" y="80000"/>
                                    </p:animScale>
                                    <p:animScale>
                                      <p:cBhvr>
                                        <p:cTn id="27" dur="166" decel="50000">
                                          <p:stCondLst>
                                            <p:cond delay="1338"/>
                                          </p:stCondLst>
                                        </p:cTn>
                                        <p:tgtEl>
                                          <p:spTgt spid="3"/>
                                        </p:tgtEl>
                                      </p:cBhvr>
                                      <p:to x="100000" y="100000"/>
                                    </p:animScale>
                                    <p:animScale>
                                      <p:cBhvr>
                                        <p:cTn id="28" dur="26">
                                          <p:stCondLst>
                                            <p:cond delay="1642"/>
                                          </p:stCondLst>
                                        </p:cTn>
                                        <p:tgtEl>
                                          <p:spTgt spid="3"/>
                                        </p:tgtEl>
                                      </p:cBhvr>
                                      <p:to x="100000" y="90000"/>
                                    </p:animScale>
                                    <p:animScale>
                                      <p:cBhvr>
                                        <p:cTn id="29" dur="166" decel="50000">
                                          <p:stCondLst>
                                            <p:cond delay="1668"/>
                                          </p:stCondLst>
                                        </p:cTn>
                                        <p:tgtEl>
                                          <p:spTgt spid="3"/>
                                        </p:tgtEl>
                                      </p:cBhvr>
                                      <p:to x="100000" y="100000"/>
                                    </p:animScale>
                                    <p:animScale>
                                      <p:cBhvr>
                                        <p:cTn id="30" dur="26">
                                          <p:stCondLst>
                                            <p:cond delay="1808"/>
                                          </p:stCondLst>
                                        </p:cTn>
                                        <p:tgtEl>
                                          <p:spTgt spid="3"/>
                                        </p:tgtEl>
                                      </p:cBhvr>
                                      <p:to x="100000" y="95000"/>
                                    </p:animScale>
                                    <p:animScale>
                                      <p:cBhvr>
                                        <p:cTn id="31"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pic>
        <p:nvPicPr>
          <p:cNvPr id="10" name="Picture 3" descr="C:\Users\BDerfel\AppData\Local\Microsoft\Windows\Temporary Internet Files\Content.IE5\D56WN5HE\MC90041060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4216" y="136819"/>
            <a:ext cx="1743184" cy="171445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BDerfel\AppData\Local\Microsoft\Windows\Temporary Internet Files\Content.IE5\XL7AIYFS\MC90023400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7819916" y="153242"/>
            <a:ext cx="990600" cy="1890131"/>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p:cNvSpPr>
            <a:spLocks noGrp="1"/>
          </p:cNvSpPr>
          <p:nvPr>
            <p:ph type="title"/>
          </p:nvPr>
        </p:nvSpPr>
        <p:spPr>
          <a:xfrm>
            <a:off x="3192377" y="419802"/>
            <a:ext cx="2952958" cy="1104198"/>
          </a:xfrm>
          <a:solidFill>
            <a:schemeClr val="accent6">
              <a:lumMod val="60000"/>
              <a:lumOff val="40000"/>
            </a:schemeClr>
          </a:solidFill>
          <a:ln>
            <a:solidFill>
              <a:schemeClr val="accent6">
                <a:lumMod val="50000"/>
              </a:schemeClr>
            </a:solidFill>
          </a:ln>
        </p:spPr>
        <p:txBody>
          <a:bodyPr>
            <a:normAutofit fontScale="90000"/>
          </a:bodyPr>
          <a:lstStyle/>
          <a:p>
            <a:r>
              <a:rPr lang="en-US" dirty="0" smtClean="0">
                <a:solidFill>
                  <a:srgbClr val="006600"/>
                </a:solidFill>
              </a:rPr>
              <a:t>Brain Teaser</a:t>
            </a:r>
            <a:endParaRPr lang="en-US" dirty="0">
              <a:solidFill>
                <a:srgbClr val="006600"/>
              </a:solidFill>
            </a:endParaRPr>
          </a:p>
        </p:txBody>
      </p:sp>
      <p:sp>
        <p:nvSpPr>
          <p:cNvPr id="13" name="Content Placeholder 2"/>
          <p:cNvSpPr txBox="1">
            <a:spLocks/>
          </p:cNvSpPr>
          <p:nvPr/>
        </p:nvSpPr>
        <p:spPr>
          <a:xfrm>
            <a:off x="530546" y="5828501"/>
            <a:ext cx="8229600" cy="84582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400" b="1" dirty="0" smtClean="0">
                <a:solidFill>
                  <a:srgbClr val="006600"/>
                </a:solidFill>
              </a:rPr>
              <a:t>Be one of the first five people to tell me the answer and you will win a free ice-cream!</a:t>
            </a:r>
            <a:endParaRPr lang="en-US" sz="2400" b="1" dirty="0">
              <a:solidFill>
                <a:srgbClr val="006600"/>
              </a:solidFill>
            </a:endParaRPr>
          </a:p>
        </p:txBody>
      </p:sp>
      <p:sp>
        <p:nvSpPr>
          <p:cNvPr id="2" name="Rectangle 1"/>
          <p:cNvSpPr/>
          <p:nvPr/>
        </p:nvSpPr>
        <p:spPr>
          <a:xfrm>
            <a:off x="3124200" y="2743200"/>
            <a:ext cx="3397084" cy="1569660"/>
          </a:xfrm>
          <a:prstGeom prst="rect">
            <a:avLst/>
          </a:prstGeom>
        </p:spPr>
        <p:txBody>
          <a:bodyPr wrap="none">
            <a:spAutoFit/>
          </a:bodyPr>
          <a:lstStyle/>
          <a:p>
            <a:r>
              <a:rPr lang="en-US" sz="9600" dirty="0"/>
              <a:t>R.P.I. </a:t>
            </a:r>
          </a:p>
        </p:txBody>
      </p:sp>
    </p:spTree>
    <p:extLst>
      <p:ext uri="{BB962C8B-B14F-4D97-AF65-F5344CB8AC3E}">
        <p14:creationId xmlns:p14="http://schemas.microsoft.com/office/powerpoint/2010/main" val="3362742358"/>
      </p:ext>
    </p:extLst>
  </p:cSld>
  <p:clrMapOvr>
    <a:masterClrMapping/>
  </p:clrMapOvr>
  <p:transition spd="slow"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anim calcmode="lin" valueType="num">
                                      <p:cBhvr>
                                        <p:cTn id="8" dur="2000" fill="hold"/>
                                        <p:tgtEl>
                                          <p:spTgt spid="10"/>
                                        </p:tgtEl>
                                        <p:attrNameLst>
                                          <p:attrName>ppt_w</p:attrName>
                                        </p:attrNameLst>
                                      </p:cBhvr>
                                      <p:tavLst>
                                        <p:tav tm="0" fmla="#ppt_w*sin(2.5*pi*$)">
                                          <p:val>
                                            <p:fltVal val="0"/>
                                          </p:val>
                                        </p:tav>
                                        <p:tav tm="100000">
                                          <p:val>
                                            <p:fltVal val="1"/>
                                          </p:val>
                                        </p:tav>
                                      </p:tavLst>
                                    </p:anim>
                                    <p:anim calcmode="lin" valueType="num">
                                      <p:cBhvr>
                                        <p:cTn id="9" dur="2000" fill="hold"/>
                                        <p:tgtEl>
                                          <p:spTgt spid="10"/>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14" presetClass="entr" presetSubtype="1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Effect transition="in" filter="fade">
                                      <p:cBhvr>
                                        <p:cTn id="20" dur="500"/>
                                        <p:tgtEl>
                                          <p:spTgt spid="13"/>
                                        </p:tgtEl>
                                      </p:cBhvr>
                                    </p:animEffect>
                                  </p:childTnLst>
                                </p:cTn>
                              </p:par>
                              <p:par>
                                <p:cTn id="21" presetID="26"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down)">
                                      <p:cBhvr>
                                        <p:cTn id="23" dur="580">
                                          <p:stCondLst>
                                            <p:cond delay="0"/>
                                          </p:stCondLst>
                                        </p:cTn>
                                        <p:tgtEl>
                                          <p:spTgt spid="2"/>
                                        </p:tgtEl>
                                      </p:cBhvr>
                                    </p:animEffect>
                                    <p:anim calcmode="lin" valueType="num">
                                      <p:cBhvr>
                                        <p:cTn id="24"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9" dur="26">
                                          <p:stCondLst>
                                            <p:cond delay="650"/>
                                          </p:stCondLst>
                                        </p:cTn>
                                        <p:tgtEl>
                                          <p:spTgt spid="2"/>
                                        </p:tgtEl>
                                      </p:cBhvr>
                                      <p:to x="100000" y="60000"/>
                                    </p:animScale>
                                    <p:animScale>
                                      <p:cBhvr>
                                        <p:cTn id="30" dur="166" decel="50000">
                                          <p:stCondLst>
                                            <p:cond delay="676"/>
                                          </p:stCondLst>
                                        </p:cTn>
                                        <p:tgtEl>
                                          <p:spTgt spid="2"/>
                                        </p:tgtEl>
                                      </p:cBhvr>
                                      <p:to x="100000" y="100000"/>
                                    </p:animScale>
                                    <p:animScale>
                                      <p:cBhvr>
                                        <p:cTn id="31" dur="26">
                                          <p:stCondLst>
                                            <p:cond delay="1312"/>
                                          </p:stCondLst>
                                        </p:cTn>
                                        <p:tgtEl>
                                          <p:spTgt spid="2"/>
                                        </p:tgtEl>
                                      </p:cBhvr>
                                      <p:to x="100000" y="80000"/>
                                    </p:animScale>
                                    <p:animScale>
                                      <p:cBhvr>
                                        <p:cTn id="32" dur="166" decel="50000">
                                          <p:stCondLst>
                                            <p:cond delay="1338"/>
                                          </p:stCondLst>
                                        </p:cTn>
                                        <p:tgtEl>
                                          <p:spTgt spid="2"/>
                                        </p:tgtEl>
                                      </p:cBhvr>
                                      <p:to x="100000" y="100000"/>
                                    </p:animScale>
                                    <p:animScale>
                                      <p:cBhvr>
                                        <p:cTn id="33" dur="26">
                                          <p:stCondLst>
                                            <p:cond delay="1642"/>
                                          </p:stCondLst>
                                        </p:cTn>
                                        <p:tgtEl>
                                          <p:spTgt spid="2"/>
                                        </p:tgtEl>
                                      </p:cBhvr>
                                      <p:to x="100000" y="90000"/>
                                    </p:animScale>
                                    <p:animScale>
                                      <p:cBhvr>
                                        <p:cTn id="34" dur="166" decel="50000">
                                          <p:stCondLst>
                                            <p:cond delay="1668"/>
                                          </p:stCondLst>
                                        </p:cTn>
                                        <p:tgtEl>
                                          <p:spTgt spid="2"/>
                                        </p:tgtEl>
                                      </p:cBhvr>
                                      <p:to x="100000" y="100000"/>
                                    </p:animScale>
                                    <p:animScale>
                                      <p:cBhvr>
                                        <p:cTn id="35" dur="26">
                                          <p:stCondLst>
                                            <p:cond delay="1808"/>
                                          </p:stCondLst>
                                        </p:cTn>
                                        <p:tgtEl>
                                          <p:spTgt spid="2"/>
                                        </p:tgtEl>
                                      </p:cBhvr>
                                      <p:to x="100000" y="95000"/>
                                    </p:animScale>
                                    <p:animScale>
                                      <p:cBhvr>
                                        <p:cTn id="36"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28600"/>
            <a:ext cx="3886200" cy="1143000"/>
          </a:xfrm>
        </p:spPr>
        <p:txBody>
          <a:bodyPr/>
          <a:lstStyle/>
          <a:p>
            <a:r>
              <a:rPr lang="en-US" dirty="0" smtClean="0">
                <a:solidFill>
                  <a:schemeClr val="bg1"/>
                </a:solidFill>
              </a:rPr>
              <a:t>Our Vision</a:t>
            </a:r>
            <a:endParaRPr lang="en-US" dirty="0">
              <a:solidFill>
                <a:schemeClr val="bg1"/>
              </a:solidFill>
            </a:endParaRPr>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6200000">
            <a:off x="1409700" y="-723901"/>
            <a:ext cx="6477000" cy="838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4602560"/>
      </p:ext>
    </p:extLst>
  </p:cSld>
  <p:clrMapOvr>
    <a:masterClrMapping/>
  </p:clrMapOvr>
  <p:transition spd="slow" advClick="0" advTm="8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200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11" name="Rectangle 10"/>
          <p:cNvSpPr/>
          <p:nvPr/>
        </p:nvSpPr>
        <p:spPr>
          <a:xfrm>
            <a:off x="281928" y="1447800"/>
            <a:ext cx="8763000" cy="1077218"/>
          </a:xfrm>
          <a:prstGeom prst="rect">
            <a:avLst/>
          </a:prstGeom>
        </p:spPr>
        <p:txBody>
          <a:bodyPr wrap="square">
            <a:spAutoFit/>
          </a:bodyPr>
          <a:lstStyle/>
          <a:p>
            <a:pPr lvl="0"/>
            <a:r>
              <a:rPr lang="en-US" sz="3200" dirty="0" smtClean="0">
                <a:solidFill>
                  <a:srgbClr val="006600"/>
                </a:solidFill>
                <a:latin typeface="Times New Roman" panose="02020603050405020304" pitchFamily="18" charset="0"/>
                <a:cs typeface="Times New Roman" panose="02020603050405020304" pitchFamily="18" charset="0"/>
              </a:rPr>
              <a:t>Monday:</a:t>
            </a:r>
          </a:p>
          <a:p>
            <a:pPr marL="457200" lvl="0" indent="-457200">
              <a:buFont typeface="Arial" panose="020B0604020202020204" pitchFamily="34" charset="0"/>
              <a:buChar char="•"/>
            </a:pPr>
            <a:r>
              <a:rPr lang="en-US" sz="3200" dirty="0" smtClean="0">
                <a:solidFill>
                  <a:srgbClr val="006600"/>
                </a:solidFill>
                <a:latin typeface="Times New Roman" panose="02020603050405020304" pitchFamily="18" charset="0"/>
                <a:cs typeface="Times New Roman" panose="02020603050405020304" pitchFamily="18" charset="0"/>
              </a:rPr>
              <a:t>Upward Bound @ 3:00</a:t>
            </a:r>
          </a:p>
        </p:txBody>
      </p:sp>
      <p:pic>
        <p:nvPicPr>
          <p:cNvPr id="3077" name="Picture 5" descr="C:\Users\BDerfel\AppData\Local\Microsoft\Windows\Temporary Internet Files\Content.IE5\GUUTYOJ2\MP900398817[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5400" y="1468102"/>
            <a:ext cx="1294265" cy="1109370"/>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0" y="3200400"/>
            <a:ext cx="8763000" cy="1569660"/>
          </a:xfrm>
          <a:prstGeom prst="rect">
            <a:avLst/>
          </a:prstGeom>
        </p:spPr>
        <p:txBody>
          <a:bodyPr wrap="square">
            <a:spAutoFit/>
          </a:bodyPr>
          <a:lstStyle/>
          <a:p>
            <a:pPr lvl="0"/>
            <a:r>
              <a:rPr lang="en-US" sz="3200" dirty="0" smtClean="0">
                <a:solidFill>
                  <a:srgbClr val="006600"/>
                </a:solidFill>
                <a:latin typeface="Times New Roman" panose="02020603050405020304" pitchFamily="18" charset="0"/>
                <a:cs typeface="Times New Roman" panose="02020603050405020304" pitchFamily="18" charset="0"/>
              </a:rPr>
              <a:t>Tuesday:</a:t>
            </a:r>
          </a:p>
          <a:p>
            <a:pPr marL="457200" indent="-457200">
              <a:buFont typeface="Arial" panose="020B0604020202020204" pitchFamily="34" charset="0"/>
              <a:buChar char="•"/>
            </a:pPr>
            <a:r>
              <a:rPr lang="en-US" sz="3200" dirty="0">
                <a:solidFill>
                  <a:srgbClr val="006600"/>
                </a:solidFill>
              </a:rPr>
              <a:t>Student Council </a:t>
            </a:r>
            <a:r>
              <a:rPr lang="en-US" sz="3200" dirty="0" smtClean="0">
                <a:solidFill>
                  <a:srgbClr val="006600"/>
                </a:solidFill>
              </a:rPr>
              <a:t>Meeting</a:t>
            </a:r>
          </a:p>
          <a:p>
            <a:pPr marL="457200" indent="-457200">
              <a:buFont typeface="Arial" panose="020B0604020202020204" pitchFamily="34" charset="0"/>
              <a:buChar char="•"/>
            </a:pPr>
            <a:r>
              <a:rPr lang="en-US" sz="3200" dirty="0" smtClean="0">
                <a:solidFill>
                  <a:srgbClr val="006600"/>
                </a:solidFill>
              </a:rPr>
              <a:t>Interact </a:t>
            </a:r>
            <a:r>
              <a:rPr lang="en-US" sz="3200" dirty="0">
                <a:solidFill>
                  <a:srgbClr val="006600"/>
                </a:solidFill>
              </a:rPr>
              <a:t>Club </a:t>
            </a:r>
            <a:r>
              <a:rPr lang="en-US" sz="3200" dirty="0" smtClean="0">
                <a:solidFill>
                  <a:srgbClr val="006600"/>
                </a:solidFill>
              </a:rPr>
              <a:t>Meeting</a:t>
            </a:r>
            <a:endParaRPr lang="en-US" sz="3200" dirty="0">
              <a:solidFill>
                <a:srgbClr val="006600"/>
              </a:solidFill>
            </a:endParaRPr>
          </a:p>
        </p:txBody>
      </p:sp>
      <p:sp>
        <p:nvSpPr>
          <p:cNvPr id="10" name="Rectangle 9"/>
          <p:cNvSpPr/>
          <p:nvPr/>
        </p:nvSpPr>
        <p:spPr>
          <a:xfrm>
            <a:off x="310342" y="5097608"/>
            <a:ext cx="8763000" cy="1077218"/>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Wednesday</a:t>
            </a:r>
            <a:r>
              <a:rPr lang="en-US" sz="3200" dirty="0" smtClean="0">
                <a:solidFill>
                  <a:srgbClr val="006600"/>
                </a:solidFill>
                <a:latin typeface="Times New Roman" panose="02020603050405020304" pitchFamily="18" charset="0"/>
                <a:cs typeface="Times New Roman" panose="02020603050405020304" pitchFamily="18" charset="0"/>
              </a:rPr>
              <a:t>:</a:t>
            </a:r>
          </a:p>
          <a:p>
            <a:pPr marL="457200" indent="-457200">
              <a:buFont typeface="Arial" panose="020B0604020202020204" pitchFamily="34" charset="0"/>
              <a:buChar char="•"/>
            </a:pPr>
            <a:r>
              <a:rPr lang="en-US" sz="3200" dirty="0">
                <a:solidFill>
                  <a:srgbClr val="006600"/>
                </a:solidFill>
              </a:rPr>
              <a:t>Art Club </a:t>
            </a:r>
            <a:r>
              <a:rPr lang="en-US" sz="3200" dirty="0" smtClean="0">
                <a:solidFill>
                  <a:srgbClr val="006600"/>
                </a:solidFill>
              </a:rPr>
              <a:t>Meeting</a:t>
            </a:r>
            <a:endParaRPr lang="en-US" sz="3200" dirty="0">
              <a:solidFill>
                <a:srgbClr val="006600"/>
              </a:solidFill>
            </a:endParaRPr>
          </a:p>
        </p:txBody>
      </p:sp>
      <p:sp>
        <p:nvSpPr>
          <p:cNvPr id="9" name="TextBox 8"/>
          <p:cNvSpPr txBox="1"/>
          <p:nvPr/>
        </p:nvSpPr>
        <p:spPr>
          <a:xfrm>
            <a:off x="2314455" y="152400"/>
            <a:ext cx="4573688" cy="1077218"/>
          </a:xfrm>
          <a:prstGeom prst="rect">
            <a:avLst/>
          </a:prstGeom>
          <a:noFill/>
        </p:spPr>
        <p:txBody>
          <a:bodyPr wrap="none" rtlCol="0">
            <a:spAutoFit/>
          </a:bodyPr>
          <a:lstStyle/>
          <a:p>
            <a:pPr algn="ctr"/>
            <a:r>
              <a:rPr lang="en-US" sz="3200" dirty="0" smtClean="0">
                <a:solidFill>
                  <a:srgbClr val="006600"/>
                </a:solidFill>
              </a:rPr>
              <a:t>Newfield High School</a:t>
            </a:r>
          </a:p>
          <a:p>
            <a:pPr algn="ctr"/>
            <a:r>
              <a:rPr lang="en-US" sz="3200" dirty="0" smtClean="0">
                <a:solidFill>
                  <a:srgbClr val="006600"/>
                </a:solidFill>
              </a:rPr>
              <a:t>March 24</a:t>
            </a:r>
            <a:r>
              <a:rPr lang="en-US" sz="3200" baseline="30000" dirty="0" smtClean="0">
                <a:solidFill>
                  <a:srgbClr val="006600"/>
                </a:solidFill>
              </a:rPr>
              <a:t>th</a:t>
            </a:r>
            <a:r>
              <a:rPr lang="en-US" sz="3200" dirty="0" smtClean="0">
                <a:solidFill>
                  <a:srgbClr val="006600"/>
                </a:solidFill>
              </a:rPr>
              <a:t> – March 28</a:t>
            </a:r>
            <a:r>
              <a:rPr lang="en-US" sz="3200" baseline="30000" dirty="0" smtClean="0">
                <a:solidFill>
                  <a:srgbClr val="006600"/>
                </a:solidFill>
              </a:rPr>
              <a:t>th</a:t>
            </a:r>
            <a:r>
              <a:rPr lang="en-US" sz="3200" dirty="0" smtClean="0">
                <a:solidFill>
                  <a:srgbClr val="006600"/>
                </a:solidFill>
              </a:rPr>
              <a:t> </a:t>
            </a:r>
            <a:endParaRPr lang="en-US" sz="3200" dirty="0">
              <a:solidFill>
                <a:srgbClr val="006600"/>
              </a:solidFill>
            </a:endParaRPr>
          </a:p>
        </p:txBody>
      </p:sp>
    </p:spTree>
    <p:extLst>
      <p:ext uri="{BB962C8B-B14F-4D97-AF65-F5344CB8AC3E}">
        <p14:creationId xmlns:p14="http://schemas.microsoft.com/office/powerpoint/2010/main" val="372045312"/>
      </p:ext>
    </p:extLst>
  </p:cSld>
  <p:clrMapOvr>
    <a:masterClrMapping/>
  </p:clrMapOvr>
  <p:transition spd="slow" advClick="0" advTm="800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77"/>
                                        </p:tgtEl>
                                        <p:attrNameLst>
                                          <p:attrName>style.visibility</p:attrName>
                                        </p:attrNameLst>
                                      </p:cBhvr>
                                      <p:to>
                                        <p:strVal val="visible"/>
                                      </p:to>
                                    </p:set>
                                    <p:anim calcmode="lin" valueType="num">
                                      <p:cBhvr>
                                        <p:cTn id="7" dur="500" fill="hold"/>
                                        <p:tgtEl>
                                          <p:spTgt spid="3077"/>
                                        </p:tgtEl>
                                        <p:attrNameLst>
                                          <p:attrName>ppt_w</p:attrName>
                                        </p:attrNameLst>
                                      </p:cBhvr>
                                      <p:tavLst>
                                        <p:tav tm="0">
                                          <p:val>
                                            <p:fltVal val="0"/>
                                          </p:val>
                                        </p:tav>
                                        <p:tav tm="100000">
                                          <p:val>
                                            <p:strVal val="#ppt_w"/>
                                          </p:val>
                                        </p:tav>
                                      </p:tavLst>
                                    </p:anim>
                                    <p:anim calcmode="lin" valueType="num">
                                      <p:cBhvr>
                                        <p:cTn id="8" dur="500" fill="hold"/>
                                        <p:tgtEl>
                                          <p:spTgt spid="3077"/>
                                        </p:tgtEl>
                                        <p:attrNameLst>
                                          <p:attrName>ppt_h</p:attrName>
                                        </p:attrNameLst>
                                      </p:cBhvr>
                                      <p:tavLst>
                                        <p:tav tm="0">
                                          <p:val>
                                            <p:fltVal val="0"/>
                                          </p:val>
                                        </p:tav>
                                        <p:tav tm="100000">
                                          <p:val>
                                            <p:strVal val="#ppt_h"/>
                                          </p:val>
                                        </p:tav>
                                      </p:tavLst>
                                    </p:anim>
                                    <p:animEffect transition="in" filter="fade">
                                      <p:cBhvr>
                                        <p:cTn id="9" dur="500"/>
                                        <p:tgtEl>
                                          <p:spTgt spid="3077"/>
                                        </p:tgtEl>
                                      </p:cBhvr>
                                    </p:animEffect>
                                  </p:childTnLst>
                                </p:cTn>
                              </p:par>
                            </p:childTnLst>
                          </p:cTn>
                        </p:par>
                        <p:par>
                          <p:cTn id="10" fill="hold">
                            <p:stCondLst>
                              <p:cond delay="500"/>
                            </p:stCondLst>
                            <p:childTnLst>
                              <p:par>
                                <p:cTn id="11" presetID="26" presetClass="emph" presetSubtype="0" fill="hold" grpId="0" nodeType="afterEffect">
                                  <p:stCondLst>
                                    <p:cond delay="0"/>
                                  </p:stCondLst>
                                  <p:childTnLst>
                                    <p:animEffect transition="out" filter="fade">
                                      <p:cBhvr>
                                        <p:cTn id="12" dur="500" tmFilter="0, 0; .2, .5; .8, .5; 1, 0"/>
                                        <p:tgtEl>
                                          <p:spTgt spid="10"/>
                                        </p:tgtEl>
                                      </p:cBhvr>
                                    </p:animEffect>
                                    <p:animScale>
                                      <p:cBhvr>
                                        <p:cTn id="13"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10" name="Rectangle 9"/>
          <p:cNvSpPr/>
          <p:nvPr/>
        </p:nvSpPr>
        <p:spPr>
          <a:xfrm>
            <a:off x="112134" y="1371600"/>
            <a:ext cx="8763000" cy="1569660"/>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Thursday</a:t>
            </a:r>
            <a:r>
              <a:rPr lang="en-US" sz="3200" dirty="0" smtClean="0">
                <a:solidFill>
                  <a:srgbClr val="006600"/>
                </a:solidFill>
                <a:latin typeface="Times New Roman" panose="02020603050405020304" pitchFamily="18" charset="0"/>
                <a:cs typeface="Times New Roman" panose="02020603050405020304" pitchFamily="18" charset="0"/>
              </a:rPr>
              <a:t>:</a:t>
            </a:r>
          </a:p>
          <a:p>
            <a:pPr marL="457200" indent="-457200">
              <a:buFont typeface="Arial" panose="020B0604020202020204" pitchFamily="34" charset="0"/>
              <a:buChar char="•"/>
            </a:pPr>
            <a:r>
              <a:rPr lang="en-US" sz="3200" dirty="0" smtClean="0">
                <a:solidFill>
                  <a:srgbClr val="006600"/>
                </a:solidFill>
              </a:rPr>
              <a:t>National Honor Society Meeting – 3:00</a:t>
            </a:r>
          </a:p>
          <a:p>
            <a:pPr marL="457200" indent="-457200">
              <a:buFont typeface="Arial" panose="020B0604020202020204" pitchFamily="34" charset="0"/>
              <a:buChar char="•"/>
            </a:pPr>
            <a:r>
              <a:rPr lang="en-US" sz="3200" dirty="0">
                <a:solidFill>
                  <a:srgbClr val="006600"/>
                </a:solidFill>
              </a:rPr>
              <a:t>Faculty vs. Faculty Basketball Game – </a:t>
            </a:r>
            <a:r>
              <a:rPr lang="en-US" sz="3200" dirty="0" smtClean="0">
                <a:solidFill>
                  <a:srgbClr val="006600"/>
                </a:solidFill>
              </a:rPr>
              <a:t>7:00</a:t>
            </a:r>
            <a:endParaRPr lang="en-US" sz="3200" dirty="0">
              <a:solidFill>
                <a:srgbClr val="006600"/>
              </a:solidFill>
            </a:endParaRPr>
          </a:p>
        </p:txBody>
      </p:sp>
      <p:sp>
        <p:nvSpPr>
          <p:cNvPr id="7" name="Rectangle 6"/>
          <p:cNvSpPr/>
          <p:nvPr/>
        </p:nvSpPr>
        <p:spPr>
          <a:xfrm>
            <a:off x="145714" y="4038600"/>
            <a:ext cx="8763000" cy="2062103"/>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Friday</a:t>
            </a:r>
            <a:r>
              <a:rPr lang="en-US" sz="3200" dirty="0" smtClean="0">
                <a:solidFill>
                  <a:srgbClr val="006600"/>
                </a:solidFill>
                <a:latin typeface="Times New Roman" panose="02020603050405020304" pitchFamily="18" charset="0"/>
                <a:cs typeface="Times New Roman" panose="02020603050405020304" pitchFamily="18" charset="0"/>
              </a:rPr>
              <a:t>:</a:t>
            </a:r>
          </a:p>
          <a:p>
            <a:pPr marL="457200" lvl="0" indent="-457200">
              <a:buFont typeface="Arial" panose="020B0604020202020204" pitchFamily="34" charset="0"/>
              <a:buChar char="•"/>
            </a:pPr>
            <a:r>
              <a:rPr lang="en-US" sz="3200" dirty="0" smtClean="0">
                <a:solidFill>
                  <a:srgbClr val="006600"/>
                </a:solidFill>
              </a:rPr>
              <a:t>Report Cards Distributed</a:t>
            </a:r>
            <a:endParaRPr lang="en-US" sz="3200" dirty="0">
              <a:solidFill>
                <a:srgbClr val="006600"/>
              </a:solidFill>
            </a:endParaRPr>
          </a:p>
          <a:p>
            <a:pPr marL="457200" lvl="0" indent="-457200">
              <a:buFont typeface="Arial" panose="020B0604020202020204" pitchFamily="34" charset="0"/>
              <a:buChar char="•"/>
            </a:pPr>
            <a:r>
              <a:rPr lang="en-US" sz="3200" dirty="0" smtClean="0">
                <a:solidFill>
                  <a:srgbClr val="006600"/>
                </a:solidFill>
              </a:rPr>
              <a:t>Sources of Strength – Games, Music, Dance, Food, and more from 8:00 – 11:00 p.m.</a:t>
            </a:r>
            <a:endParaRPr lang="en-US" sz="3200" dirty="0">
              <a:solidFill>
                <a:srgbClr val="006600"/>
              </a:solidFill>
            </a:endParaRPr>
          </a:p>
        </p:txBody>
      </p:sp>
      <p:sp>
        <p:nvSpPr>
          <p:cNvPr id="11" name="TextBox 10"/>
          <p:cNvSpPr txBox="1"/>
          <p:nvPr/>
        </p:nvSpPr>
        <p:spPr>
          <a:xfrm>
            <a:off x="2314455" y="152400"/>
            <a:ext cx="4573688" cy="1077218"/>
          </a:xfrm>
          <a:prstGeom prst="rect">
            <a:avLst/>
          </a:prstGeom>
          <a:noFill/>
        </p:spPr>
        <p:txBody>
          <a:bodyPr wrap="none" rtlCol="0">
            <a:spAutoFit/>
          </a:bodyPr>
          <a:lstStyle/>
          <a:p>
            <a:pPr algn="ctr"/>
            <a:r>
              <a:rPr lang="en-US" sz="3200" dirty="0" smtClean="0">
                <a:solidFill>
                  <a:srgbClr val="006600"/>
                </a:solidFill>
              </a:rPr>
              <a:t>Newfield High School</a:t>
            </a:r>
          </a:p>
          <a:p>
            <a:pPr algn="ctr"/>
            <a:r>
              <a:rPr lang="en-US" sz="3200" dirty="0" smtClean="0">
                <a:solidFill>
                  <a:srgbClr val="006600"/>
                </a:solidFill>
              </a:rPr>
              <a:t>March 24</a:t>
            </a:r>
            <a:r>
              <a:rPr lang="en-US" sz="3200" baseline="30000" dirty="0" smtClean="0">
                <a:solidFill>
                  <a:srgbClr val="006600"/>
                </a:solidFill>
              </a:rPr>
              <a:t>th</a:t>
            </a:r>
            <a:r>
              <a:rPr lang="en-US" sz="3200" dirty="0" smtClean="0">
                <a:solidFill>
                  <a:srgbClr val="006600"/>
                </a:solidFill>
              </a:rPr>
              <a:t> – March 28</a:t>
            </a:r>
            <a:r>
              <a:rPr lang="en-US" sz="3200" baseline="30000" dirty="0" smtClean="0">
                <a:solidFill>
                  <a:srgbClr val="006600"/>
                </a:solidFill>
              </a:rPr>
              <a:t>th</a:t>
            </a:r>
            <a:r>
              <a:rPr lang="en-US" sz="3200" dirty="0" smtClean="0">
                <a:solidFill>
                  <a:srgbClr val="006600"/>
                </a:solidFill>
              </a:rPr>
              <a:t> </a:t>
            </a:r>
            <a:endParaRPr lang="en-US" sz="3200" dirty="0">
              <a:solidFill>
                <a:srgbClr val="006600"/>
              </a:solidFill>
            </a:endParaRPr>
          </a:p>
        </p:txBody>
      </p:sp>
      <p:pic>
        <p:nvPicPr>
          <p:cNvPr id="1026" name="Picture 2" descr="C:\Users\BDerfel\AppData\Local\Microsoft\Windows\Temporary Internet Files\Content.IE5\VCI9RQKJ\MC9003304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01299" y="2999413"/>
            <a:ext cx="1038310" cy="103918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BDerfel\AppData\Local\Microsoft\Windows\Temporary Internet Files\Content.IE5\RKSBU8PR\MC90043820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34118" y="5529203"/>
            <a:ext cx="1141016"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Users\BDerfel\AppData\Local\Microsoft\Windows\Temporary Internet Files\Content.IE5\VCI9RQKJ\MC9003304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24200" y="2886124"/>
            <a:ext cx="1038310" cy="103918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C:\Users\BDerfel\AppData\Local\Microsoft\Windows\Temporary Internet Files\Content.IE5\VCI9RQKJ\MC9003304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82121" y="3200400"/>
            <a:ext cx="1038310" cy="103918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Users\BDerfel\AppData\Local\Microsoft\Windows\Temporary Internet Files\Content.IE5\VCI9RQKJ\MC9003304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86600" y="3719993"/>
            <a:ext cx="1038310" cy="1039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7478882"/>
      </p:ext>
    </p:extLst>
  </p:cSld>
  <p:clrMapOvr>
    <a:masterClrMapping/>
  </p:clrMapOvr>
  <p:transition spd="slow" advClick="0" advTm="8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10"/>
                                        </p:tgtEl>
                                        <p:attrNameLst>
                                          <p:attrName>r</p:attrName>
                                        </p:attrNameLst>
                                      </p:cBhvr>
                                    </p:animRot>
                                    <p:animRot by="-240000">
                                      <p:cBhvr>
                                        <p:cTn id="7" dur="200" fill="hold">
                                          <p:stCondLst>
                                            <p:cond delay="200"/>
                                          </p:stCondLst>
                                        </p:cTn>
                                        <p:tgtEl>
                                          <p:spTgt spid="10"/>
                                        </p:tgtEl>
                                        <p:attrNameLst>
                                          <p:attrName>r</p:attrName>
                                        </p:attrNameLst>
                                      </p:cBhvr>
                                    </p:animRot>
                                    <p:animRot by="240000">
                                      <p:cBhvr>
                                        <p:cTn id="8" dur="200" fill="hold">
                                          <p:stCondLst>
                                            <p:cond delay="400"/>
                                          </p:stCondLst>
                                        </p:cTn>
                                        <p:tgtEl>
                                          <p:spTgt spid="10"/>
                                        </p:tgtEl>
                                        <p:attrNameLst>
                                          <p:attrName>r</p:attrName>
                                        </p:attrNameLst>
                                      </p:cBhvr>
                                    </p:animRot>
                                    <p:animRot by="-240000">
                                      <p:cBhvr>
                                        <p:cTn id="9" dur="200" fill="hold">
                                          <p:stCondLst>
                                            <p:cond delay="600"/>
                                          </p:stCondLst>
                                        </p:cTn>
                                        <p:tgtEl>
                                          <p:spTgt spid="10"/>
                                        </p:tgtEl>
                                        <p:attrNameLst>
                                          <p:attrName>r</p:attrName>
                                        </p:attrNameLst>
                                      </p:cBhvr>
                                    </p:animRot>
                                    <p:animRot by="120000">
                                      <p:cBhvr>
                                        <p:cTn id="10" dur="200" fill="hold">
                                          <p:stCondLst>
                                            <p:cond delay="800"/>
                                          </p:stCondLst>
                                        </p:cTn>
                                        <p:tgtEl>
                                          <p:spTgt spid="10"/>
                                        </p:tgtEl>
                                        <p:attrNameLst>
                                          <p:attrName>r</p:attrName>
                                        </p:attrNameLst>
                                      </p:cBhvr>
                                    </p:animRot>
                                  </p:childTnLst>
                                </p:cTn>
                              </p:par>
                            </p:childTnLst>
                          </p:cTn>
                        </p:par>
                        <p:par>
                          <p:cTn id="11" fill="hold">
                            <p:stCondLst>
                              <p:cond delay="1000"/>
                            </p:stCondLst>
                            <p:childTnLst>
                              <p:par>
                                <p:cTn id="12" presetID="8" presetClass="emph" presetSubtype="0" fill="hold" grpId="0" nodeType="afterEffect">
                                  <p:stCondLst>
                                    <p:cond delay="0"/>
                                  </p:stCondLst>
                                  <p:childTnLst>
                                    <p:animRot by="21600000">
                                      <p:cBhvr>
                                        <p:cTn id="13" dur="2000" fill="hold"/>
                                        <p:tgtEl>
                                          <p:spTgt spid="7"/>
                                        </p:tgtEl>
                                        <p:attrNameLst>
                                          <p:attrName>r</p:attrName>
                                        </p:attrNameLst>
                                      </p:cBhvr>
                                    </p:animRot>
                                  </p:childTnLst>
                                </p:cTn>
                              </p:par>
                            </p:childTnLst>
                          </p:cTn>
                        </p:par>
                        <p:par>
                          <p:cTn id="14" fill="hold">
                            <p:stCondLst>
                              <p:cond delay="3000"/>
                            </p:stCondLst>
                            <p:childTnLst>
                              <p:par>
                                <p:cTn id="15" presetID="21" presetClass="entr" presetSubtype="1"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heel(1)">
                                      <p:cBhvr>
                                        <p:cTn id="17" dur="2000"/>
                                        <p:tgtEl>
                                          <p:spTgt spid="12"/>
                                        </p:tgtEl>
                                      </p:cBhvr>
                                    </p:animEffect>
                                  </p:childTnLst>
                                </p:cTn>
                              </p:par>
                            </p:childTnLst>
                          </p:cTn>
                        </p:par>
                        <p:par>
                          <p:cTn id="18" fill="hold">
                            <p:stCondLst>
                              <p:cond delay="5000"/>
                            </p:stCondLst>
                            <p:childTnLst>
                              <p:par>
                                <p:cTn id="19" presetID="21" presetClass="entr" presetSubtype="1" fill="hold" nodeType="afterEffect">
                                  <p:stCondLst>
                                    <p:cond delay="0"/>
                                  </p:stCondLst>
                                  <p:childTnLst>
                                    <p:set>
                                      <p:cBhvr>
                                        <p:cTn id="20" dur="1" fill="hold">
                                          <p:stCondLst>
                                            <p:cond delay="0"/>
                                          </p:stCondLst>
                                        </p:cTn>
                                        <p:tgtEl>
                                          <p:spTgt spid="1026"/>
                                        </p:tgtEl>
                                        <p:attrNameLst>
                                          <p:attrName>style.visibility</p:attrName>
                                        </p:attrNameLst>
                                      </p:cBhvr>
                                      <p:to>
                                        <p:strVal val="visible"/>
                                      </p:to>
                                    </p:set>
                                    <p:animEffect transition="in" filter="wheel(1)">
                                      <p:cBhvr>
                                        <p:cTn id="21" dur="2000"/>
                                        <p:tgtEl>
                                          <p:spTgt spid="1026"/>
                                        </p:tgtEl>
                                      </p:cBhvr>
                                    </p:animEffect>
                                  </p:childTnLst>
                                </p:cTn>
                              </p:par>
                              <p:par>
                                <p:cTn id="22" presetID="2" presetClass="entr" presetSubtype="4"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1+#ppt_h/2"/>
                                          </p:val>
                                        </p:tav>
                                        <p:tav tm="100000">
                                          <p:val>
                                            <p:strVal val="#ppt_y"/>
                                          </p:val>
                                        </p:tav>
                                      </p:tavLst>
                                    </p:anim>
                                  </p:childTnLst>
                                </p:cTn>
                              </p:par>
                              <p:par>
                                <p:cTn id="26" presetID="26" presetClass="entr" presetSubtype="0"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down)">
                                      <p:cBhvr>
                                        <p:cTn id="28" dur="580">
                                          <p:stCondLst>
                                            <p:cond delay="0"/>
                                          </p:stCondLst>
                                        </p:cTn>
                                        <p:tgtEl>
                                          <p:spTgt spid="15"/>
                                        </p:tgtEl>
                                      </p:cBhvr>
                                    </p:animEffect>
                                    <p:anim calcmode="lin" valueType="num">
                                      <p:cBhvr>
                                        <p:cTn id="29"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34" dur="26">
                                          <p:stCondLst>
                                            <p:cond delay="650"/>
                                          </p:stCondLst>
                                        </p:cTn>
                                        <p:tgtEl>
                                          <p:spTgt spid="15"/>
                                        </p:tgtEl>
                                      </p:cBhvr>
                                      <p:to x="100000" y="60000"/>
                                    </p:animScale>
                                    <p:animScale>
                                      <p:cBhvr>
                                        <p:cTn id="35" dur="166" decel="50000">
                                          <p:stCondLst>
                                            <p:cond delay="676"/>
                                          </p:stCondLst>
                                        </p:cTn>
                                        <p:tgtEl>
                                          <p:spTgt spid="15"/>
                                        </p:tgtEl>
                                      </p:cBhvr>
                                      <p:to x="100000" y="100000"/>
                                    </p:animScale>
                                    <p:animScale>
                                      <p:cBhvr>
                                        <p:cTn id="36" dur="26">
                                          <p:stCondLst>
                                            <p:cond delay="1312"/>
                                          </p:stCondLst>
                                        </p:cTn>
                                        <p:tgtEl>
                                          <p:spTgt spid="15"/>
                                        </p:tgtEl>
                                      </p:cBhvr>
                                      <p:to x="100000" y="80000"/>
                                    </p:animScale>
                                    <p:animScale>
                                      <p:cBhvr>
                                        <p:cTn id="37" dur="166" decel="50000">
                                          <p:stCondLst>
                                            <p:cond delay="1338"/>
                                          </p:stCondLst>
                                        </p:cTn>
                                        <p:tgtEl>
                                          <p:spTgt spid="15"/>
                                        </p:tgtEl>
                                      </p:cBhvr>
                                      <p:to x="100000" y="100000"/>
                                    </p:animScale>
                                    <p:animScale>
                                      <p:cBhvr>
                                        <p:cTn id="38" dur="26">
                                          <p:stCondLst>
                                            <p:cond delay="1642"/>
                                          </p:stCondLst>
                                        </p:cTn>
                                        <p:tgtEl>
                                          <p:spTgt spid="15"/>
                                        </p:tgtEl>
                                      </p:cBhvr>
                                      <p:to x="100000" y="90000"/>
                                    </p:animScale>
                                    <p:animScale>
                                      <p:cBhvr>
                                        <p:cTn id="39" dur="166" decel="50000">
                                          <p:stCondLst>
                                            <p:cond delay="1668"/>
                                          </p:stCondLst>
                                        </p:cTn>
                                        <p:tgtEl>
                                          <p:spTgt spid="15"/>
                                        </p:tgtEl>
                                      </p:cBhvr>
                                      <p:to x="100000" y="100000"/>
                                    </p:animScale>
                                    <p:animScale>
                                      <p:cBhvr>
                                        <p:cTn id="40" dur="26">
                                          <p:stCondLst>
                                            <p:cond delay="1808"/>
                                          </p:stCondLst>
                                        </p:cTn>
                                        <p:tgtEl>
                                          <p:spTgt spid="15"/>
                                        </p:tgtEl>
                                      </p:cBhvr>
                                      <p:to x="100000" y="95000"/>
                                    </p:animScale>
                                    <p:animScale>
                                      <p:cBhvr>
                                        <p:cTn id="41" dur="166" decel="50000">
                                          <p:stCondLst>
                                            <p:cond delay="1834"/>
                                          </p:stCondLst>
                                        </p:cTn>
                                        <p:tgtEl>
                                          <p:spTgt spid="15"/>
                                        </p:tgtEl>
                                      </p:cBhvr>
                                      <p:to x="100000" y="100000"/>
                                    </p:animScale>
                                  </p:childTnLst>
                                </p:cTn>
                              </p:par>
                            </p:childTnLst>
                          </p:cTn>
                        </p:par>
                        <p:par>
                          <p:cTn id="42" fill="hold">
                            <p:stCondLst>
                              <p:cond delay="7000"/>
                            </p:stCondLst>
                            <p:childTnLst>
                              <p:par>
                                <p:cTn id="43" presetID="31" presetClass="entr" presetSubtype="0" fill="hold" nodeType="afterEffect">
                                  <p:stCondLst>
                                    <p:cond delay="0"/>
                                  </p:stCondLst>
                                  <p:childTnLst>
                                    <p:set>
                                      <p:cBhvr>
                                        <p:cTn id="44" dur="1" fill="hold">
                                          <p:stCondLst>
                                            <p:cond delay="0"/>
                                          </p:stCondLst>
                                        </p:cTn>
                                        <p:tgtEl>
                                          <p:spTgt spid="1027"/>
                                        </p:tgtEl>
                                        <p:attrNameLst>
                                          <p:attrName>style.visibility</p:attrName>
                                        </p:attrNameLst>
                                      </p:cBhvr>
                                      <p:to>
                                        <p:strVal val="visible"/>
                                      </p:to>
                                    </p:set>
                                    <p:anim calcmode="lin" valueType="num">
                                      <p:cBhvr>
                                        <p:cTn id="45" dur="1000" fill="hold"/>
                                        <p:tgtEl>
                                          <p:spTgt spid="1027"/>
                                        </p:tgtEl>
                                        <p:attrNameLst>
                                          <p:attrName>ppt_w</p:attrName>
                                        </p:attrNameLst>
                                      </p:cBhvr>
                                      <p:tavLst>
                                        <p:tav tm="0">
                                          <p:val>
                                            <p:fltVal val="0"/>
                                          </p:val>
                                        </p:tav>
                                        <p:tav tm="100000">
                                          <p:val>
                                            <p:strVal val="#ppt_w"/>
                                          </p:val>
                                        </p:tav>
                                      </p:tavLst>
                                    </p:anim>
                                    <p:anim calcmode="lin" valueType="num">
                                      <p:cBhvr>
                                        <p:cTn id="46" dur="1000" fill="hold"/>
                                        <p:tgtEl>
                                          <p:spTgt spid="1027"/>
                                        </p:tgtEl>
                                        <p:attrNameLst>
                                          <p:attrName>ppt_h</p:attrName>
                                        </p:attrNameLst>
                                      </p:cBhvr>
                                      <p:tavLst>
                                        <p:tav tm="0">
                                          <p:val>
                                            <p:fltVal val="0"/>
                                          </p:val>
                                        </p:tav>
                                        <p:tav tm="100000">
                                          <p:val>
                                            <p:strVal val="#ppt_h"/>
                                          </p:val>
                                        </p:tav>
                                      </p:tavLst>
                                    </p:anim>
                                    <p:anim calcmode="lin" valueType="num">
                                      <p:cBhvr>
                                        <p:cTn id="47" dur="1000" fill="hold"/>
                                        <p:tgtEl>
                                          <p:spTgt spid="1027"/>
                                        </p:tgtEl>
                                        <p:attrNameLst>
                                          <p:attrName>style.rotation</p:attrName>
                                        </p:attrNameLst>
                                      </p:cBhvr>
                                      <p:tavLst>
                                        <p:tav tm="0">
                                          <p:val>
                                            <p:fltVal val="90"/>
                                          </p:val>
                                        </p:tav>
                                        <p:tav tm="100000">
                                          <p:val>
                                            <p:fltVal val="0"/>
                                          </p:val>
                                        </p:tav>
                                      </p:tavLst>
                                    </p:anim>
                                    <p:animEffect transition="in" filter="fade">
                                      <p:cBhvr>
                                        <p:cTn id="48" dur="1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1630</TotalTime>
  <Words>161</Words>
  <Application>Microsoft Office PowerPoint</Application>
  <PresentationFormat>On-screen Show (4:3)</PresentationFormat>
  <Paragraphs>29</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Apex</vt:lpstr>
      <vt:lpstr>PowerPoint Presentation</vt:lpstr>
      <vt:lpstr>PowerPoint Presentation</vt:lpstr>
      <vt:lpstr>Brain Teaser</vt:lpstr>
      <vt:lpstr>Our Vision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Newfield High School 2011 - 2012</dc:title>
  <dc:creator>BDerfel</dc:creator>
  <cp:lastModifiedBy>BDerfel</cp:lastModifiedBy>
  <cp:revision>276</cp:revision>
  <dcterms:created xsi:type="dcterms:W3CDTF">2013-08-29T18:32:30Z</dcterms:created>
  <dcterms:modified xsi:type="dcterms:W3CDTF">2014-03-22T00:26:35Z</dcterms:modified>
</cp:coreProperties>
</file>