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8"/>
  </p:notesMasterIdLst>
  <p:sldIdLst>
    <p:sldId id="290" r:id="rId2"/>
    <p:sldId id="299" r:id="rId3"/>
    <p:sldId id="294" r:id="rId4"/>
    <p:sldId id="271" r:id="rId5"/>
    <p:sldId id="295" r:id="rId6"/>
    <p:sldId id="30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390" y="-90"/>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100719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427702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3275817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5F8BD-F409-4CAB-B840-81A39AEEC6FE}"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412060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3081721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15F8BD-F409-4CAB-B840-81A39AEEC6FE}"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1008282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15F8BD-F409-4CAB-B840-81A39AEEC6FE}" type="datetimeFigureOut">
              <a:rPr lang="en-US" smtClean="0"/>
              <a:pPr/>
              <a:t>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32184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5F8BD-F409-4CAB-B840-81A39AEEC6FE}" type="datetimeFigureOut">
              <a:rPr lang="en-US" smtClean="0"/>
              <a:pPr/>
              <a:t>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1412080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289225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26700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extLst>
      <p:ext uri="{BB962C8B-B14F-4D97-AF65-F5344CB8AC3E}">
        <p14:creationId xmlns:p14="http://schemas.microsoft.com/office/powerpoint/2010/main" val="3596341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5F8BD-F409-4CAB-B840-81A39AEEC6FE}" type="datetimeFigureOut">
              <a:rPr lang="en-US" smtClean="0"/>
              <a:pPr/>
              <a:t>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26A31-87AA-4AD1-B0D5-ACDD782F4679}" type="slidenum">
              <a:rPr lang="en-US" smtClean="0"/>
              <a:pPr/>
              <a:t>‹#›</a:t>
            </a:fld>
            <a:endParaRPr lang="en-US"/>
          </a:p>
        </p:txBody>
      </p:sp>
    </p:spTree>
    <p:extLst>
      <p:ext uri="{BB962C8B-B14F-4D97-AF65-F5344CB8AC3E}">
        <p14:creationId xmlns:p14="http://schemas.microsoft.com/office/powerpoint/2010/main" val="97615306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26576" y="152400"/>
            <a:ext cx="4749442" cy="1077218"/>
          </a:xfrm>
          <a:prstGeom prst="rect">
            <a:avLst/>
          </a:prstGeom>
          <a:noFill/>
        </p:spPr>
        <p:txBody>
          <a:bodyPr wrap="none" rtlCol="0">
            <a:spAutoFit/>
          </a:bodyPr>
          <a:lstStyle/>
          <a:p>
            <a:pPr algn="ctr"/>
            <a:r>
              <a:rPr lang="en-US" sz="3200" dirty="0" smtClean="0"/>
              <a:t>Newfield High School</a:t>
            </a:r>
          </a:p>
          <a:p>
            <a:pPr algn="ctr"/>
            <a:r>
              <a:rPr lang="en-US" sz="3200" dirty="0" smtClean="0"/>
              <a:t>February 3</a:t>
            </a:r>
            <a:r>
              <a:rPr lang="en-US" sz="3200" baseline="30000" dirty="0" smtClean="0"/>
              <a:t>rd</a:t>
            </a:r>
            <a:r>
              <a:rPr lang="en-US" sz="3200" dirty="0" smtClean="0"/>
              <a:t> – February 7th</a:t>
            </a:r>
            <a:endParaRPr lang="en-US" sz="3200" dirty="0"/>
          </a:p>
        </p:txBody>
      </p:sp>
      <p:pic>
        <p:nvPicPr>
          <p:cNvPr id="1026" name="Picture 2" descr="C:\Users\BDerfel\Pictures\School is Fun\spain pics in order\April 1\spain trip 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995" y="1447800"/>
            <a:ext cx="7086600" cy="5314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250" advClick="0" advTm="8000">
        <p:dissolve/>
      </p:transition>
    </mc:Choice>
    <mc:Fallback xmlns="">
      <p:transition spd="slow" advClick="0" advTm="8000">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1445" y="2438400"/>
            <a:ext cx="8305800" cy="3970318"/>
          </a:xfrm>
          <a:prstGeom prst="rect">
            <a:avLst/>
          </a:prstGeom>
        </p:spPr>
        <p:txBody>
          <a:bodyPr wrap="square">
            <a:spAutoFit/>
          </a:bodyPr>
          <a:lstStyle/>
          <a:p>
            <a:r>
              <a:rPr lang="en-US" sz="3600" dirty="0" smtClean="0"/>
              <a:t>“The best differentiation inevitably begins with what we might assume are ‘too high expectations’ for many students and continues with building supports to enable more and more of those students to succeed at very high levels.”</a:t>
            </a:r>
            <a:r>
              <a:rPr lang="en-US" sz="3600" dirty="0"/>
              <a:t>	</a:t>
            </a:r>
            <a:r>
              <a:rPr lang="en-US" sz="3600" dirty="0" smtClean="0"/>
              <a:t>			</a:t>
            </a:r>
            <a:r>
              <a:rPr lang="en-US" sz="3600" dirty="0" smtClean="0"/>
              <a:t>			(</a:t>
            </a:r>
            <a:r>
              <a:rPr lang="en-US" sz="3600" dirty="0"/>
              <a:t>Tomlinson &amp; McTighe</a:t>
            </a:r>
            <a:r>
              <a:rPr lang="en-US" sz="3600" dirty="0" smtClean="0"/>
              <a:t>)</a:t>
            </a:r>
            <a:endParaRPr lang="en-US" sz="2800" dirty="0">
              <a:solidFill>
                <a:schemeClr val="accent3">
                  <a:lumMod val="50000"/>
                </a:schemeClr>
              </a:solidFill>
            </a:endParaRPr>
          </a:p>
        </p:txBody>
      </p:sp>
      <p:pic>
        <p:nvPicPr>
          <p:cNvPr id="2050" name="Picture 2" descr="C:\Users\BDerfel\AppData\Local\Microsoft\Windows\Temporary Internet Files\Content.IE5\BKP02BCE\MP90040694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52400"/>
            <a:ext cx="1269492" cy="190330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BDerfel\AppData\Local\Microsoft\Windows\Temporary Internet Files\Content.IE5\VCI9RQKJ\MC90007879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6753" y="152400"/>
            <a:ext cx="900087" cy="16514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C:\Users\BDerfel\AppData\Local\Microsoft\Windows\Temporary Internet Files\Content.IE5\BKP02BCE\MC90031874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9429" y="458487"/>
            <a:ext cx="1825142" cy="1291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6415"/>
      </p:ext>
    </p:extLst>
  </p:cSld>
  <p:clrMapOvr>
    <a:masterClrMapping/>
  </p:clrMapOvr>
  <mc:AlternateContent xmlns:mc="http://schemas.openxmlformats.org/markup-compatibility/2006" xmlns:p14="http://schemas.microsoft.com/office/powerpoint/2010/main">
    <mc:Choice Requires="p14">
      <p:transition spd="slow" p14:dur="1500" advClick="0" advTm="8000">
        <p:split orient="vert"/>
      </p:transition>
    </mc:Choice>
    <mc:Fallback xmlns="">
      <p:transition spd="slow" advClick="0" advTm="800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924475"/>
          </a:xfrm>
        </p:spPr>
        <p:txBody>
          <a:bodyPr>
            <a:normAutofit/>
          </a:bodyPr>
          <a:lstStyle/>
          <a:p>
            <a:r>
              <a:rPr lang="en-US" dirty="0" smtClean="0"/>
              <a:t>Brain Teaser</a:t>
            </a:r>
            <a:endParaRPr lang="en-US" dirty="0"/>
          </a:p>
        </p:txBody>
      </p:sp>
      <p:sp>
        <p:nvSpPr>
          <p:cNvPr id="13" name="Content Placeholder 2"/>
          <p:cNvSpPr txBox="1">
            <a:spLocks/>
          </p:cNvSpPr>
          <p:nvPr/>
        </p:nvSpPr>
        <p:spPr>
          <a:xfrm>
            <a:off x="543462" y="6012180"/>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t>Be one of the first five people to tell me the answer and you will win a free ice-cream!</a:t>
            </a:r>
            <a:endParaRPr lang="en-US" sz="2400" b="1" dirty="0"/>
          </a:p>
        </p:txBody>
      </p:sp>
      <p:sp>
        <p:nvSpPr>
          <p:cNvPr id="2" name="Rectangle 1"/>
          <p:cNvSpPr/>
          <p:nvPr/>
        </p:nvSpPr>
        <p:spPr>
          <a:xfrm>
            <a:off x="319382" y="2362200"/>
            <a:ext cx="8610599" cy="3046988"/>
          </a:xfrm>
          <a:prstGeom prst="rect">
            <a:avLst/>
          </a:prstGeom>
        </p:spPr>
        <p:txBody>
          <a:bodyPr wrap="square">
            <a:spAutoFit/>
          </a:bodyPr>
          <a:lstStyle/>
          <a:p>
            <a:r>
              <a:rPr lang="en-US" sz="3200" dirty="0" smtClean="0"/>
              <a:t>I have 3,907 songs in my rock playlist.  </a:t>
            </a:r>
            <a:r>
              <a:rPr lang="en-US" sz="3200" dirty="0" smtClean="0"/>
              <a:t>All </a:t>
            </a:r>
            <a:r>
              <a:rPr lang="en-US" sz="3200" dirty="0" smtClean="0"/>
              <a:t>of these songs add up to 9 days of music. </a:t>
            </a:r>
            <a:r>
              <a:rPr lang="en-US" sz="3200" dirty="0"/>
              <a:t>250 of the songs are by Neil </a:t>
            </a:r>
            <a:r>
              <a:rPr lang="en-US" sz="3200" dirty="0" smtClean="0"/>
              <a:t>Young.  If </a:t>
            </a:r>
            <a:r>
              <a:rPr lang="en-US" sz="3200" dirty="0" smtClean="0"/>
              <a:t>I </a:t>
            </a:r>
            <a:r>
              <a:rPr lang="en-US" sz="3200" dirty="0" smtClean="0"/>
              <a:t>shuffle this </a:t>
            </a:r>
            <a:r>
              <a:rPr lang="en-US" sz="3200" dirty="0" smtClean="0"/>
              <a:t>song </a:t>
            </a:r>
            <a:r>
              <a:rPr lang="en-US" sz="3200" dirty="0" smtClean="0"/>
              <a:t>list, </a:t>
            </a:r>
            <a:r>
              <a:rPr lang="en-US" sz="3200" dirty="0" smtClean="0"/>
              <a:t>and if I listen to 40 minutes of music each day, </a:t>
            </a:r>
            <a:r>
              <a:rPr lang="en-US" sz="3200" dirty="0" smtClean="0"/>
              <a:t>what are my chances of hearing a Neil song on any given day? </a:t>
            </a:r>
            <a:endParaRPr lang="en-US" sz="3200" dirty="0"/>
          </a:p>
        </p:txBody>
      </p:sp>
      <p:pic>
        <p:nvPicPr>
          <p:cNvPr id="1026" name="Picture 2" descr="C:\Users\BDerfel\AppData\Local\Microsoft\Windows\Temporary Internet Files\Content.IE5\RKSBU8PR\MP90038275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flipV="1">
            <a:off x="4114800" y="4886800"/>
            <a:ext cx="1447800" cy="1034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3886200" cy="1143000"/>
          </a:xfrm>
        </p:spPr>
        <p:txBody>
          <a:bodyPr/>
          <a:lstStyle/>
          <a:p>
            <a:r>
              <a:rPr lang="en-US" dirty="0" smtClean="0">
                <a:solidFill>
                  <a:schemeClr val="bg1"/>
                </a:solidFill>
              </a:rPr>
              <a:t>Our Vision</a:t>
            </a:r>
            <a:endParaRPr lang="en-US" dirty="0">
              <a:solidFill>
                <a:schemeClr val="bg1"/>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602560"/>
      </p:ext>
    </p:extLst>
  </p:cSld>
  <p:clrMapOvr>
    <a:masterClrMapping/>
  </p:clrMapOvr>
  <p:transition spd="slow" advClick="0" advTm="5000">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51661" y="2148681"/>
            <a:ext cx="8763000" cy="1569660"/>
          </a:xfrm>
          <a:prstGeom prst="rect">
            <a:avLst/>
          </a:prstGeom>
        </p:spPr>
        <p:txBody>
          <a:bodyPr wrap="square">
            <a:spAutoFit/>
          </a:bodyPr>
          <a:lstStyle/>
          <a:p>
            <a:pPr lvl="0"/>
            <a:r>
              <a:rPr lang="en-US" sz="3200" dirty="0" smtClean="0">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2</a:t>
            </a:r>
            <a:r>
              <a:rPr lang="en-US" sz="3200" baseline="30000" dirty="0" smtClean="0">
                <a:latin typeface="Times New Roman" panose="02020603050405020304" pitchFamily="18" charset="0"/>
                <a:cs typeface="Times New Roman" panose="02020603050405020304" pitchFamily="18" charset="0"/>
              </a:rPr>
              <a:t>nd</a:t>
            </a:r>
            <a:r>
              <a:rPr lang="en-US" sz="3200" dirty="0" smtClean="0">
                <a:latin typeface="Times New Roman" panose="02020603050405020304" pitchFamily="18" charset="0"/>
                <a:cs typeface="Times New Roman" panose="02020603050405020304" pitchFamily="18" charset="0"/>
              </a:rPr>
              <a:t> Semester begins – It’s an A-Day</a:t>
            </a:r>
          </a:p>
          <a:p>
            <a:pPr marL="457200" indent="-457200">
              <a:buFont typeface="Arial" panose="020B0604020202020204" pitchFamily="34" charset="0"/>
              <a:buChar char="•"/>
            </a:pPr>
            <a:r>
              <a:rPr lang="en-US" sz="3200" dirty="0"/>
              <a:t>JV/V Girls Basketball vs. So. Cayuga </a:t>
            </a:r>
          </a:p>
        </p:txBody>
      </p:sp>
      <p:sp>
        <p:nvSpPr>
          <p:cNvPr id="6" name="TextBox 5"/>
          <p:cNvSpPr txBox="1"/>
          <p:nvPr/>
        </p:nvSpPr>
        <p:spPr>
          <a:xfrm>
            <a:off x="2226576" y="152400"/>
            <a:ext cx="4749442" cy="1077218"/>
          </a:xfrm>
          <a:prstGeom prst="rect">
            <a:avLst/>
          </a:prstGeom>
          <a:noFill/>
        </p:spPr>
        <p:txBody>
          <a:bodyPr wrap="none" rtlCol="0">
            <a:spAutoFit/>
          </a:bodyPr>
          <a:lstStyle/>
          <a:p>
            <a:pPr algn="ctr"/>
            <a:r>
              <a:rPr lang="en-US" sz="3200" dirty="0" smtClean="0"/>
              <a:t>Newfield High School</a:t>
            </a:r>
          </a:p>
          <a:p>
            <a:pPr algn="ctr"/>
            <a:r>
              <a:rPr lang="en-US" sz="3200" dirty="0" smtClean="0"/>
              <a:t>February 3</a:t>
            </a:r>
            <a:r>
              <a:rPr lang="en-US" sz="3200" baseline="30000" dirty="0" smtClean="0"/>
              <a:t>rd</a:t>
            </a:r>
            <a:r>
              <a:rPr lang="en-US" sz="3200" dirty="0" smtClean="0"/>
              <a:t> – February 7th</a:t>
            </a:r>
            <a:endParaRPr lang="en-US" sz="3200" dirty="0"/>
          </a:p>
        </p:txBody>
      </p:sp>
      <p:sp>
        <p:nvSpPr>
          <p:cNvPr id="9" name="Rectangle 8"/>
          <p:cNvSpPr/>
          <p:nvPr/>
        </p:nvSpPr>
        <p:spPr>
          <a:xfrm>
            <a:off x="219797" y="4343400"/>
            <a:ext cx="8763000" cy="1077218"/>
          </a:xfrm>
          <a:prstGeom prst="rect">
            <a:avLst/>
          </a:prstGeom>
        </p:spPr>
        <p:txBody>
          <a:bodyPr wrap="square">
            <a:spAutoFit/>
          </a:bodyPr>
          <a:lstStyle/>
          <a:p>
            <a:pPr lvl="0"/>
            <a:r>
              <a:rPr lang="en-US" sz="3200" dirty="0" smtClean="0">
                <a:latin typeface="Times New Roman" panose="02020603050405020304" pitchFamily="18" charset="0"/>
                <a:cs typeface="Times New Roman" panose="02020603050405020304" pitchFamily="18" charset="0"/>
              </a:rPr>
              <a:t>Tuesday:</a:t>
            </a:r>
          </a:p>
          <a:p>
            <a:pPr marL="457200" lvl="0" indent="-457200">
              <a:buFont typeface="Arial" panose="020B0604020202020204" pitchFamily="34" charset="0"/>
              <a:buChar char="•"/>
            </a:pPr>
            <a:r>
              <a:rPr lang="en-US" sz="3200" dirty="0"/>
              <a:t>JV/V Boys Basketball vs Watkins</a:t>
            </a:r>
          </a:p>
        </p:txBody>
      </p:sp>
    </p:spTree>
    <p:extLst>
      <p:ext uri="{BB962C8B-B14F-4D97-AF65-F5344CB8AC3E}">
        <p14:creationId xmlns:p14="http://schemas.microsoft.com/office/powerpoint/2010/main" val="372045312"/>
      </p:ext>
    </p:extLst>
  </p:cSld>
  <p:clrMapOvr>
    <a:masterClrMapping/>
  </p:clrMapOvr>
  <p:transition spd="slow" advClick="0" advTm="8000">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0" name="Rectangle 9"/>
          <p:cNvSpPr/>
          <p:nvPr/>
        </p:nvSpPr>
        <p:spPr>
          <a:xfrm>
            <a:off x="381000" y="2286000"/>
            <a:ext cx="8763000" cy="2554545"/>
          </a:xfrm>
          <a:prstGeom prst="rect">
            <a:avLst/>
          </a:prstGeom>
        </p:spPr>
        <p:txBody>
          <a:bodyPr wrap="square">
            <a:spAutoFit/>
          </a:bodyPr>
          <a:lstStyle/>
          <a:p>
            <a:pPr lvl="0"/>
            <a:r>
              <a:rPr lang="en-US" sz="3200" u="sng" dirty="0" smtClean="0">
                <a:latin typeface="Times New Roman" panose="02020603050405020304" pitchFamily="18" charset="0"/>
                <a:cs typeface="Times New Roman" panose="02020603050405020304" pitchFamily="18" charset="0"/>
              </a:rPr>
              <a:t>Friday</a:t>
            </a:r>
            <a:r>
              <a:rPr lang="en-US" sz="3200" dirty="0" smtClean="0">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a:t>Report Cards Distributed</a:t>
            </a:r>
          </a:p>
          <a:p>
            <a:pPr marL="457200" lvl="0" indent="-457200">
              <a:buFont typeface="Arial" panose="020B0604020202020204" pitchFamily="34" charset="0"/>
              <a:buChar char="•"/>
            </a:pPr>
            <a:r>
              <a:rPr lang="en-US" sz="3200" dirty="0"/>
              <a:t>JV/V Girls Basketball @ Union Springs</a:t>
            </a:r>
          </a:p>
          <a:p>
            <a:pPr marL="457200" lvl="0" indent="-457200">
              <a:buFont typeface="Arial" panose="020B0604020202020204" pitchFamily="34" charset="0"/>
              <a:buChar char="•"/>
            </a:pPr>
            <a:r>
              <a:rPr lang="en-US" sz="3200" dirty="0"/>
              <a:t>JV/V Boys Basketball vs Union Springs</a:t>
            </a:r>
          </a:p>
          <a:p>
            <a:pPr marL="457200" lvl="0" indent="-457200">
              <a:buFont typeface="Arial" panose="020B0604020202020204" pitchFamily="34" charset="0"/>
              <a:buChar char="•"/>
            </a:pPr>
            <a:r>
              <a:rPr lang="en-US" sz="3200" dirty="0"/>
              <a:t>Indoor Track at Cornell (9:00 </a:t>
            </a:r>
            <a:r>
              <a:rPr lang="en-US" sz="3200" dirty="0" err="1"/>
              <a:t>a.m</a:t>
            </a:r>
            <a:r>
              <a:rPr lang="en-US" sz="3200" dirty="0" smtClean="0"/>
              <a:t>)</a:t>
            </a:r>
            <a:endParaRPr lang="en-US" sz="3200" dirty="0"/>
          </a:p>
        </p:txBody>
      </p:sp>
      <p:sp>
        <p:nvSpPr>
          <p:cNvPr id="6" name="TextBox 5"/>
          <p:cNvSpPr txBox="1"/>
          <p:nvPr/>
        </p:nvSpPr>
        <p:spPr>
          <a:xfrm>
            <a:off x="2226576" y="152400"/>
            <a:ext cx="4749442" cy="1077218"/>
          </a:xfrm>
          <a:prstGeom prst="rect">
            <a:avLst/>
          </a:prstGeom>
          <a:noFill/>
        </p:spPr>
        <p:txBody>
          <a:bodyPr wrap="none" rtlCol="0">
            <a:spAutoFit/>
          </a:bodyPr>
          <a:lstStyle/>
          <a:p>
            <a:pPr algn="ctr"/>
            <a:r>
              <a:rPr lang="en-US" sz="3200" dirty="0" smtClean="0"/>
              <a:t>Newfield High School</a:t>
            </a:r>
          </a:p>
          <a:p>
            <a:pPr algn="ctr"/>
            <a:r>
              <a:rPr lang="en-US" sz="3200" dirty="0" smtClean="0"/>
              <a:t>February 3</a:t>
            </a:r>
            <a:r>
              <a:rPr lang="en-US" sz="3200" baseline="30000" dirty="0" smtClean="0"/>
              <a:t>rd</a:t>
            </a:r>
            <a:r>
              <a:rPr lang="en-US" sz="3200" dirty="0" smtClean="0"/>
              <a:t> – February 7th</a:t>
            </a:r>
            <a:endParaRPr lang="en-US" sz="3200" dirty="0"/>
          </a:p>
        </p:txBody>
      </p:sp>
    </p:spTree>
    <p:extLst>
      <p:ext uri="{BB962C8B-B14F-4D97-AF65-F5344CB8AC3E}">
        <p14:creationId xmlns:p14="http://schemas.microsoft.com/office/powerpoint/2010/main" val="2817478882"/>
      </p:ext>
    </p:extLst>
  </p:cSld>
  <p:clrMapOvr>
    <a:masterClrMapping/>
  </p:clrMapOvr>
  <p:transition spd="slow" advClick="0" advTm="8000">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1108</TotalTime>
  <Words>201</Words>
  <Application>Microsoft Office PowerPoint</Application>
  <PresentationFormat>On-screen Show (4:3)</PresentationFormat>
  <Paragraphs>25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Brain Teaser</vt:lpstr>
      <vt:lpstr>Our Vision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217</cp:revision>
  <dcterms:created xsi:type="dcterms:W3CDTF">2013-08-29T18:32:30Z</dcterms:created>
  <dcterms:modified xsi:type="dcterms:W3CDTF">2014-02-03T15:52:20Z</dcterms:modified>
</cp:coreProperties>
</file>