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9"/>
  </p:notesMasterIdLst>
  <p:sldIdLst>
    <p:sldId id="290" r:id="rId2"/>
    <p:sldId id="295" r:id="rId3"/>
    <p:sldId id="292" r:id="rId4"/>
    <p:sldId id="293" r:id="rId5"/>
    <p:sldId id="301" r:id="rId6"/>
    <p:sldId id="302" r:id="rId7"/>
    <p:sldId id="30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CC"/>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68" d="100"/>
          <a:sy n="68" d="100"/>
        </p:scale>
        <p:origin x="-1416" y="-90"/>
      </p:cViewPr>
      <p:guideLst>
        <p:guide orient="horz" pos="2160"/>
        <p:guide pos="2880"/>
      </p:guideLst>
    </p:cSldViewPr>
  </p:slideViewPr>
  <p:notesTextViewPr>
    <p:cViewPr>
      <p:scale>
        <a:sx n="1" d="1"/>
        <a:sy n="1" d="1"/>
      </p:scale>
      <p:origin x="0" y="0"/>
    </p:cViewPr>
  </p:notesTextViewPr>
  <p:notesViewPr>
    <p:cSldViewPr>
      <p:cViewPr varScale="1">
        <p:scale>
          <a:sx n="43" d="100"/>
          <a:sy n="43" d="100"/>
        </p:scale>
        <p:origin x="-226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491810-6716-487A-B975-E1FA669C3D05}" type="datetimeFigureOut">
              <a:rPr lang="en-US" smtClean="0"/>
              <a:pPr/>
              <a:t>12/2/2013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E8C5A5-7BE7-421C-A038-E27F93397D83}" type="slidenum">
              <a:rPr lang="en-US" smtClean="0"/>
              <a:pPr/>
              <a:t>‹#›</a:t>
            </a:fld>
            <a:endParaRPr lang="en-US"/>
          </a:p>
        </p:txBody>
      </p:sp>
    </p:spTree>
    <p:extLst>
      <p:ext uri="{BB962C8B-B14F-4D97-AF65-F5344CB8AC3E}">
        <p14:creationId xmlns:p14="http://schemas.microsoft.com/office/powerpoint/2010/main" val="1361414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115F8BD-F409-4CAB-B840-81A39AEEC6FE}" type="datetimeFigureOut">
              <a:rPr lang="en-US" smtClean="0"/>
              <a:pPr/>
              <a:t>12/2/2013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15F8BD-F409-4CAB-B840-81A39AEEC6FE}" type="datetimeFigureOut">
              <a:rPr lang="en-US" smtClean="0"/>
              <a:pPr/>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115F8BD-F409-4CAB-B840-81A39AEEC6FE}" type="datetimeFigureOut">
              <a:rPr lang="en-US" smtClean="0"/>
              <a:pPr/>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15F8BD-F409-4CAB-B840-81A39AEEC6FE}" type="datetimeFigureOut">
              <a:rPr lang="en-US" smtClean="0"/>
              <a:pPr/>
              <a:t>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115F8BD-F409-4CAB-B840-81A39AEEC6FE}" type="datetimeFigureOut">
              <a:rPr lang="en-US" smtClean="0"/>
              <a:pPr/>
              <a:t>12/2/2013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15F8BD-F409-4CAB-B840-81A39AEEC6FE}" type="datetimeFigureOut">
              <a:rPr lang="en-US" smtClean="0"/>
              <a:pPr/>
              <a:t>12/2/2013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15F8BD-F409-4CAB-B840-81A39AEEC6FE}" type="datetimeFigureOut">
              <a:rPr lang="en-US" smtClean="0"/>
              <a:pPr/>
              <a:t>12/2/2013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15F8BD-F409-4CAB-B840-81A39AEEC6FE}" type="datetimeFigureOut">
              <a:rPr lang="en-US" smtClean="0"/>
              <a:pPr/>
              <a:t>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26A31-87AA-4AD1-B0D5-ACDD782F467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115F8BD-F409-4CAB-B840-81A39AEEC6FE}" type="datetimeFigureOut">
              <a:rPr lang="en-US" smtClean="0"/>
              <a:pPr/>
              <a:t>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E0D26A31-87AA-4AD1-B0D5-ACDD782F4679}"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47000"/>
          </a:schemeClr>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115F8BD-F409-4CAB-B840-81A39AEEC6FE}" type="datetimeFigureOut">
              <a:rPr lang="en-US" smtClean="0"/>
              <a:pPr/>
              <a:t>12/2/2013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0D26A31-87AA-4AD1-B0D5-ACDD782F4679}"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667000" y="0"/>
            <a:ext cx="4059445" cy="1077218"/>
          </a:xfrm>
          <a:prstGeom prst="rect">
            <a:avLst/>
          </a:prstGeom>
          <a:noFill/>
        </p:spPr>
        <p:txBody>
          <a:bodyPr wrap="none" rtlCol="0">
            <a:spAutoFit/>
          </a:bodyPr>
          <a:lstStyle/>
          <a:p>
            <a:pPr algn="ctr"/>
            <a:r>
              <a:rPr lang="en-US" sz="3200" dirty="0" smtClean="0">
                <a:solidFill>
                  <a:schemeClr val="tx1">
                    <a:lumMod val="95000"/>
                    <a:lumOff val="5000"/>
                  </a:schemeClr>
                </a:solidFill>
              </a:rPr>
              <a:t>Newfield High School</a:t>
            </a:r>
          </a:p>
          <a:p>
            <a:pPr algn="ctr"/>
            <a:r>
              <a:rPr lang="en-US" sz="3200" dirty="0" smtClean="0">
                <a:solidFill>
                  <a:schemeClr val="tx1">
                    <a:lumMod val="95000"/>
                    <a:lumOff val="5000"/>
                  </a:schemeClr>
                </a:solidFill>
              </a:rPr>
              <a:t>November 25th – 26th</a:t>
            </a:r>
            <a:endParaRPr lang="en-US" sz="3200" dirty="0">
              <a:solidFill>
                <a:schemeClr val="tx1">
                  <a:lumMod val="95000"/>
                  <a:lumOff val="5000"/>
                </a:schemeClr>
              </a:solidFill>
            </a:endParaRPr>
          </a:p>
        </p:txBody>
      </p:sp>
      <p:pic>
        <p:nvPicPr>
          <p:cNvPr id="1027" name="Picture 3" descr="C:\Users\BDerfel\Pictures\School is Fun\spain pics in order\april 4\Spain 2013 75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1199137"/>
            <a:ext cx="7391400" cy="5543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9002396"/>
      </p:ext>
    </p:extLst>
  </p:cSld>
  <p:clrMapOvr>
    <a:masterClrMapping/>
  </p:clrMapOvr>
  <mc:AlternateContent xmlns:mc="http://schemas.openxmlformats.org/markup-compatibility/2006" xmlns:p14="http://schemas.microsoft.com/office/powerpoint/2010/main">
    <mc:Choice Requires="p14">
      <p:transition spd="slow" p14:dur="1250" advClick="0" advTm="6000">
        <p:dissolve/>
      </p:transition>
    </mc:Choice>
    <mc:Fallback xmlns="">
      <p:transition spd="slow" advClick="0" advTm="6000">
        <p:dissolv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6200000">
            <a:off x="1409700" y="-723901"/>
            <a:ext cx="6477000" cy="838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9744014"/>
      </p:ext>
    </p:extLst>
  </p:cSld>
  <p:clrMapOvr>
    <a:masterClrMapping/>
  </p:clrMapOvr>
  <p:transition spd="slow" advClick="0" advTm="7000">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35383" y="457200"/>
            <a:ext cx="8534400" cy="584775"/>
          </a:xfrm>
          <a:prstGeom prst="rect">
            <a:avLst/>
          </a:prstGeom>
        </p:spPr>
        <p:txBody>
          <a:bodyPr wrap="square">
            <a:spAutoFit/>
          </a:bodyPr>
          <a:lstStyle/>
          <a:p>
            <a:endParaRPr lang="en-US" sz="3200" dirty="0">
              <a:solidFill>
                <a:srgbClr val="7030A0"/>
              </a:solidFill>
            </a:endParaRPr>
          </a:p>
        </p:txBody>
      </p:sp>
      <p:sp>
        <p:nvSpPr>
          <p:cNvPr id="3" name="Rectangle 2"/>
          <p:cNvSpPr/>
          <p:nvPr/>
        </p:nvSpPr>
        <p:spPr>
          <a:xfrm>
            <a:off x="580163" y="1143000"/>
            <a:ext cx="8153400" cy="4401205"/>
          </a:xfrm>
          <a:prstGeom prst="rect">
            <a:avLst/>
          </a:prstGeom>
        </p:spPr>
        <p:txBody>
          <a:bodyPr wrap="square">
            <a:spAutoFit/>
          </a:bodyPr>
          <a:lstStyle/>
          <a:p>
            <a:r>
              <a:rPr lang="en-US" sz="4000" dirty="0" smtClean="0">
                <a:solidFill>
                  <a:schemeClr val="bg1"/>
                </a:solidFill>
              </a:rPr>
              <a:t>“The school leader as a coach… knows when to push and when to back off, based on the needs of the situation.  They show genuine concern for both the task at hand and the welfare of those who have to accomplish the task.”</a:t>
            </a:r>
            <a:endParaRPr lang="en-US" sz="4000" dirty="0">
              <a:solidFill>
                <a:schemeClr val="bg1"/>
              </a:solidFill>
            </a:endParaRPr>
          </a:p>
        </p:txBody>
      </p:sp>
      <p:sp>
        <p:nvSpPr>
          <p:cNvPr id="5" name="Rectangle 4"/>
          <p:cNvSpPr/>
          <p:nvPr/>
        </p:nvSpPr>
        <p:spPr>
          <a:xfrm>
            <a:off x="417841" y="5791200"/>
            <a:ext cx="8539004" cy="461665"/>
          </a:xfrm>
          <a:prstGeom prst="rect">
            <a:avLst/>
          </a:prstGeom>
        </p:spPr>
        <p:txBody>
          <a:bodyPr wrap="none">
            <a:spAutoFit/>
          </a:bodyPr>
          <a:lstStyle/>
          <a:p>
            <a:r>
              <a:rPr lang="en-US" sz="2400" i="1" dirty="0" smtClean="0">
                <a:solidFill>
                  <a:schemeClr val="bg1"/>
                </a:solidFill>
              </a:rPr>
              <a:t>(</a:t>
            </a:r>
            <a:r>
              <a:rPr lang="en-US" sz="2400" dirty="0" smtClean="0">
                <a:solidFill>
                  <a:schemeClr val="bg1"/>
                </a:solidFill>
              </a:rPr>
              <a:t>Megan </a:t>
            </a:r>
            <a:r>
              <a:rPr lang="en-US" sz="2400" dirty="0" err="1" smtClean="0">
                <a:solidFill>
                  <a:schemeClr val="bg1"/>
                </a:solidFill>
              </a:rPr>
              <a:t>Tschannen</a:t>
            </a:r>
            <a:r>
              <a:rPr lang="en-US" sz="2400" dirty="0" smtClean="0">
                <a:solidFill>
                  <a:schemeClr val="bg1"/>
                </a:solidFill>
              </a:rPr>
              <a:t>-Moran</a:t>
            </a:r>
            <a:r>
              <a:rPr lang="en-US" sz="2400" i="1" dirty="0" smtClean="0">
                <a:solidFill>
                  <a:schemeClr val="bg1"/>
                </a:solidFill>
              </a:rPr>
              <a:t>, </a:t>
            </a:r>
            <a:r>
              <a:rPr lang="en-US" sz="2400" dirty="0" smtClean="0">
                <a:solidFill>
                  <a:schemeClr val="bg1"/>
                </a:solidFill>
              </a:rPr>
              <a:t>in </a:t>
            </a:r>
            <a:r>
              <a:rPr lang="en-US" sz="2400" i="1" dirty="0" smtClean="0">
                <a:solidFill>
                  <a:schemeClr val="bg1"/>
                </a:solidFill>
              </a:rPr>
              <a:t>Becoming a Trustworthy Leader)</a:t>
            </a:r>
            <a:r>
              <a:rPr lang="en-US" sz="2400" dirty="0" smtClean="0">
                <a:solidFill>
                  <a:schemeClr val="bg1"/>
                </a:solidFill>
              </a:rPr>
              <a:t>.</a:t>
            </a:r>
            <a:endParaRPr lang="en-US" sz="2400" dirty="0">
              <a:solidFill>
                <a:schemeClr val="bg1"/>
              </a:solidFill>
            </a:endParaRPr>
          </a:p>
        </p:txBody>
      </p:sp>
    </p:spTree>
    <p:extLst>
      <p:ext uri="{BB962C8B-B14F-4D97-AF65-F5344CB8AC3E}">
        <p14:creationId xmlns:p14="http://schemas.microsoft.com/office/powerpoint/2010/main" val="230069804"/>
      </p:ext>
    </p:extLst>
  </p:cSld>
  <p:clrMapOvr>
    <a:masterClrMapping/>
  </p:clrMapOvr>
  <p:transition spd="slow" advClick="0" advTm="10000">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819400" y="1689010"/>
            <a:ext cx="4057687" cy="364130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200400" y="15240"/>
            <a:ext cx="2952958" cy="924475"/>
          </a:xfrm>
        </p:spPr>
        <p:txBody>
          <a:bodyPr>
            <a:normAutofit fontScale="90000"/>
          </a:bodyPr>
          <a:lstStyle/>
          <a:p>
            <a:r>
              <a:rPr lang="en-US" dirty="0" smtClean="0">
                <a:solidFill>
                  <a:schemeClr val="bg1"/>
                </a:solidFill>
              </a:rPr>
              <a:t>Brain Teaser</a:t>
            </a:r>
            <a:endParaRPr lang="en-US" dirty="0">
              <a:solidFill>
                <a:schemeClr val="bg1"/>
              </a:solidFill>
            </a:endParaRPr>
          </a:p>
        </p:txBody>
      </p:sp>
      <p:sp>
        <p:nvSpPr>
          <p:cNvPr id="4" name="Content Placeholder 2"/>
          <p:cNvSpPr txBox="1">
            <a:spLocks/>
          </p:cNvSpPr>
          <p:nvPr/>
        </p:nvSpPr>
        <p:spPr>
          <a:xfrm>
            <a:off x="554057" y="5882640"/>
            <a:ext cx="8229600" cy="84582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400" dirty="0" smtClean="0">
                <a:solidFill>
                  <a:schemeClr val="bg1"/>
                </a:solidFill>
              </a:rPr>
              <a:t>Be one of the first five people to tell me the answer and you will win a free ice-cream!</a:t>
            </a:r>
            <a:endParaRPr lang="en-US" sz="2400" dirty="0">
              <a:solidFill>
                <a:schemeClr val="bg1"/>
              </a:solidFill>
            </a:endParaRPr>
          </a:p>
        </p:txBody>
      </p:sp>
      <p:pic>
        <p:nvPicPr>
          <p:cNvPr id="2050" name="Picture 2" descr="C:\Users\BDerfel\AppData\Local\Microsoft\Windows\Temporary Internet Files\Content.IE5\XL7AIYFS\MC90023400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8001000" y="374424"/>
            <a:ext cx="685800" cy="1308552"/>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BDerfel\AppData\Local\Microsoft\Windows\Temporary Internet Files\Content.IE5\D56WN5HE\MC90041060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228600"/>
            <a:ext cx="1627018" cy="16002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4235473" y="3048000"/>
            <a:ext cx="939681" cy="923330"/>
          </a:xfrm>
          <a:prstGeom prst="rect">
            <a:avLst/>
          </a:prstGeom>
          <a:noFill/>
        </p:spPr>
        <p:txBody>
          <a:bodyPr wrap="none" lIns="91440" tIns="45720" rIns="91440" bIns="45720">
            <a:spAutoFit/>
          </a:bodyPr>
          <a:lstStyle/>
          <a:p>
            <a:pPr algn="ct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405892624"/>
      </p:ext>
    </p:extLst>
  </p:cSld>
  <p:clrMapOvr>
    <a:masterClrMapping/>
  </p:clrMapOvr>
  <mc:AlternateContent xmlns:mc="http://schemas.openxmlformats.org/markup-compatibility/2006" xmlns:p14="http://schemas.microsoft.com/office/powerpoint/2010/main">
    <mc:Choice Requires="p14">
      <p:transition spd="slow" p14:dur="1600" advClick="0" advTm="9000">
        <p:blinds dir="vert"/>
      </p:transition>
    </mc:Choice>
    <mc:Fallback xmlns="">
      <p:transition spd="slow" advClick="0" advTm="9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2000"/>
                                        <p:tgtEl>
                                          <p:spTgt spid="2051"/>
                                        </p:tgtEl>
                                      </p:cBhvr>
                                    </p:animEffect>
                                    <p:anim calcmode="lin" valueType="num">
                                      <p:cBhvr>
                                        <p:cTn id="8" dur="2000" fill="hold"/>
                                        <p:tgtEl>
                                          <p:spTgt spid="2051"/>
                                        </p:tgtEl>
                                        <p:attrNameLst>
                                          <p:attrName>ppt_w</p:attrName>
                                        </p:attrNameLst>
                                      </p:cBhvr>
                                      <p:tavLst>
                                        <p:tav tm="0" fmla="#ppt_w*sin(2.5*pi*$)">
                                          <p:val>
                                            <p:fltVal val="0"/>
                                          </p:val>
                                        </p:tav>
                                        <p:tav tm="100000">
                                          <p:val>
                                            <p:fltVal val="1"/>
                                          </p:val>
                                        </p:tav>
                                      </p:tavLst>
                                    </p:anim>
                                    <p:anim calcmode="lin" valueType="num">
                                      <p:cBhvr>
                                        <p:cTn id="9" dur="2000" fill="hold"/>
                                        <p:tgtEl>
                                          <p:spTgt spid="2051"/>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14" presetClass="entr" presetSubtype="10" fill="hold" nodeType="after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randombar(horizontal)">
                                      <p:cBhvr>
                                        <p:cTn id="13" dur="500"/>
                                        <p:tgtEl>
                                          <p:spTgt spid="2050"/>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43000" y="838200"/>
            <a:ext cx="7187289" cy="830997"/>
          </a:xfrm>
          <a:prstGeom prst="rect">
            <a:avLst/>
          </a:prstGeom>
        </p:spPr>
        <p:txBody>
          <a:bodyPr wrap="none">
            <a:spAutoFit/>
          </a:bodyPr>
          <a:lstStyle/>
          <a:p>
            <a:r>
              <a:rPr lang="en-US" sz="4800" i="1" dirty="0">
                <a:solidFill>
                  <a:schemeClr val="bg1"/>
                </a:solidFill>
                <a:latin typeface="Tahoma" panose="020B0604030504040204" pitchFamily="34" charset="0"/>
                <a:ea typeface="Tahoma" panose="020B0604030504040204" pitchFamily="34" charset="0"/>
                <a:cs typeface="Tahoma" panose="020B0604030504040204" pitchFamily="34" charset="0"/>
              </a:rPr>
              <a:t>Positive Technology Zone </a:t>
            </a:r>
            <a:endParaRPr lang="en-US" sz="4800" dirty="0"/>
          </a:p>
        </p:txBody>
      </p:sp>
      <p:sp>
        <p:nvSpPr>
          <p:cNvPr id="10" name="Rectangle 9"/>
          <p:cNvSpPr/>
          <p:nvPr/>
        </p:nvSpPr>
        <p:spPr>
          <a:xfrm>
            <a:off x="2020945" y="1779657"/>
            <a:ext cx="5102110" cy="707886"/>
          </a:xfrm>
          <a:prstGeom prst="rect">
            <a:avLst/>
          </a:prstGeom>
        </p:spPr>
        <p:txBody>
          <a:bodyPr wrap="square">
            <a:spAutoFit/>
          </a:bodyPr>
          <a:lstStyle/>
          <a:p>
            <a:r>
              <a:rPr lang="en-US" sz="4000" i="1" dirty="0" smtClean="0">
                <a:latin typeface="Algerian" panose="04020705040A02060702" pitchFamily="82" charset="0"/>
                <a:ea typeface="Tahoma" panose="020B0604030504040204" pitchFamily="34" charset="0"/>
                <a:cs typeface="Tahoma" panose="020B0604030504040204" pitchFamily="34" charset="0"/>
              </a:rPr>
              <a:t>Congratulations! </a:t>
            </a:r>
            <a:endParaRPr lang="en-US" sz="4000" dirty="0">
              <a:latin typeface="Algerian" panose="04020705040A02060702" pitchFamily="82" charset="0"/>
            </a:endParaRPr>
          </a:p>
        </p:txBody>
      </p:sp>
      <p:sp>
        <p:nvSpPr>
          <p:cNvPr id="6" name="Rectangle 5"/>
          <p:cNvSpPr/>
          <p:nvPr/>
        </p:nvSpPr>
        <p:spPr>
          <a:xfrm>
            <a:off x="2286000" y="2667000"/>
            <a:ext cx="4572000" cy="3416320"/>
          </a:xfrm>
          <a:prstGeom prst="rect">
            <a:avLst/>
          </a:prstGeom>
        </p:spPr>
        <p:txBody>
          <a:bodyPr>
            <a:spAutoFit/>
          </a:bodyPr>
          <a:lstStyle/>
          <a:p>
            <a:pPr algn="ctr"/>
            <a:r>
              <a:rPr lang="en-US" sz="3600" dirty="0">
                <a:solidFill>
                  <a:schemeClr val="bg1"/>
                </a:solidFill>
                <a:latin typeface="Algerian" panose="04020705040A02060702" pitchFamily="82" charset="0"/>
                <a:ea typeface="Tahoma" panose="020B0604030504040204" pitchFamily="34" charset="0"/>
                <a:cs typeface="Tahoma" panose="020B0604030504040204" pitchFamily="34" charset="0"/>
              </a:rPr>
              <a:t>by appropriately advocating for your needs, </a:t>
            </a:r>
            <a:r>
              <a:rPr lang="en-US" sz="3600" dirty="0" smtClean="0">
                <a:solidFill>
                  <a:schemeClr val="bg1"/>
                </a:solidFill>
                <a:latin typeface="Algerian" panose="04020705040A02060702" pitchFamily="82" charset="0"/>
                <a:ea typeface="Tahoma" panose="020B0604030504040204" pitchFamily="34" charset="0"/>
                <a:cs typeface="Tahoma" panose="020B0604030504040204" pitchFamily="34" charset="0"/>
              </a:rPr>
              <a:t>You </a:t>
            </a:r>
            <a:r>
              <a:rPr lang="en-US" sz="3600" dirty="0">
                <a:solidFill>
                  <a:schemeClr val="bg1"/>
                </a:solidFill>
                <a:latin typeface="Algerian" panose="04020705040A02060702" pitchFamily="82" charset="0"/>
                <a:ea typeface="Tahoma" panose="020B0604030504040204" pitchFamily="34" charset="0"/>
                <a:cs typeface="Tahoma" panose="020B0604030504040204" pitchFamily="34" charset="0"/>
              </a:rPr>
              <a:t>were able to </a:t>
            </a:r>
            <a:r>
              <a:rPr lang="en-US" sz="3600" dirty="0" smtClean="0">
                <a:solidFill>
                  <a:schemeClr val="bg1"/>
                </a:solidFill>
                <a:latin typeface="Algerian" panose="04020705040A02060702" pitchFamily="82" charset="0"/>
                <a:ea typeface="Tahoma" panose="020B0604030504040204" pitchFamily="34" charset="0"/>
                <a:cs typeface="Tahoma" panose="020B0604030504040204" pitchFamily="34" charset="0"/>
              </a:rPr>
              <a:t>help us change </a:t>
            </a:r>
            <a:r>
              <a:rPr lang="en-US" sz="3600" dirty="0">
                <a:solidFill>
                  <a:schemeClr val="bg1"/>
                </a:solidFill>
                <a:latin typeface="Algerian" panose="04020705040A02060702" pitchFamily="82" charset="0"/>
                <a:ea typeface="Tahoma" panose="020B0604030504040204" pitchFamily="34" charset="0"/>
                <a:cs typeface="Tahoma" panose="020B0604030504040204" pitchFamily="34" charset="0"/>
              </a:rPr>
              <a:t>our expectations.</a:t>
            </a:r>
            <a:endParaRPr lang="en-US" sz="3600" dirty="0">
              <a:solidFill>
                <a:schemeClr val="bg1"/>
              </a:solidFill>
              <a:latin typeface="Algerian" panose="04020705040A02060702" pitchFamily="82" charset="0"/>
            </a:endParaRPr>
          </a:p>
        </p:txBody>
      </p:sp>
      <p:pic>
        <p:nvPicPr>
          <p:cNvPr id="12" name="Picture 2" descr="C:\Users\BDerfel\AppData\Local\Microsoft\Windows\Temporary Internet Files\Content.IE5\RKSBU8PR\MC900431567[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683" y="2592288"/>
            <a:ext cx="1436634" cy="144621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BDerfel\AppData\Local\Microsoft\Windows\Temporary Internet Files\Content.IE5\GUUTYOJ2\MC900441332[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76648" y="2891698"/>
            <a:ext cx="847392" cy="84739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C:\Users\BDerfel\AppData\Local\Microsoft\Windows\Temporary Internet Files\Content.IE5\RKSBU8PR\MC900431567[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2027" y="5105400"/>
            <a:ext cx="1436634" cy="144621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Users\BDerfel\AppData\Local\Microsoft\Windows\Temporary Internet Files\Content.IE5\GUUTYOJ2\MC900441332[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3925" y="5404810"/>
            <a:ext cx="847392" cy="847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0930418"/>
      </p:ext>
    </p:extLst>
  </p:cSld>
  <p:clrMapOvr>
    <a:masterClrMapping/>
  </p:clrMapOvr>
  <mc:AlternateContent xmlns:mc="http://schemas.openxmlformats.org/markup-compatibility/2006" xmlns:p14="http://schemas.microsoft.com/office/powerpoint/2010/main">
    <mc:Choice Requires="p14">
      <p:transition spd="slow" p14:dur="1600" advClick="0" advTm="8000">
        <p:blinds dir="vert"/>
      </p:transition>
    </mc:Choice>
    <mc:Fallback xmlns="">
      <p:transition spd="slow" advClick="0" advTm="8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childTnLst>
                          </p:cTn>
                        </p:par>
                        <p:par>
                          <p:cTn id="15" fill="hold">
                            <p:stCondLst>
                              <p:cond delay="1000"/>
                            </p:stCondLst>
                            <p:childTnLst>
                              <p:par>
                                <p:cTn id="16" presetID="26" presetClass="entr" presetSubtype="0"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80">
                                          <p:stCondLst>
                                            <p:cond delay="0"/>
                                          </p:stCondLst>
                                        </p:cTn>
                                        <p:tgtEl>
                                          <p:spTgt spid="15"/>
                                        </p:tgtEl>
                                      </p:cBhvr>
                                    </p:animEffect>
                                    <p:anim calcmode="lin" valueType="num">
                                      <p:cBhvr>
                                        <p:cTn id="19"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24" dur="26">
                                          <p:stCondLst>
                                            <p:cond delay="650"/>
                                          </p:stCondLst>
                                        </p:cTn>
                                        <p:tgtEl>
                                          <p:spTgt spid="15"/>
                                        </p:tgtEl>
                                      </p:cBhvr>
                                      <p:to x="100000" y="60000"/>
                                    </p:animScale>
                                    <p:animScale>
                                      <p:cBhvr>
                                        <p:cTn id="25" dur="166" decel="50000">
                                          <p:stCondLst>
                                            <p:cond delay="676"/>
                                          </p:stCondLst>
                                        </p:cTn>
                                        <p:tgtEl>
                                          <p:spTgt spid="15"/>
                                        </p:tgtEl>
                                      </p:cBhvr>
                                      <p:to x="100000" y="100000"/>
                                    </p:animScale>
                                    <p:animScale>
                                      <p:cBhvr>
                                        <p:cTn id="26" dur="26">
                                          <p:stCondLst>
                                            <p:cond delay="1312"/>
                                          </p:stCondLst>
                                        </p:cTn>
                                        <p:tgtEl>
                                          <p:spTgt spid="15"/>
                                        </p:tgtEl>
                                      </p:cBhvr>
                                      <p:to x="100000" y="80000"/>
                                    </p:animScale>
                                    <p:animScale>
                                      <p:cBhvr>
                                        <p:cTn id="27" dur="166" decel="50000">
                                          <p:stCondLst>
                                            <p:cond delay="1338"/>
                                          </p:stCondLst>
                                        </p:cTn>
                                        <p:tgtEl>
                                          <p:spTgt spid="15"/>
                                        </p:tgtEl>
                                      </p:cBhvr>
                                      <p:to x="100000" y="100000"/>
                                    </p:animScale>
                                    <p:animScale>
                                      <p:cBhvr>
                                        <p:cTn id="28" dur="26">
                                          <p:stCondLst>
                                            <p:cond delay="1642"/>
                                          </p:stCondLst>
                                        </p:cTn>
                                        <p:tgtEl>
                                          <p:spTgt spid="15"/>
                                        </p:tgtEl>
                                      </p:cBhvr>
                                      <p:to x="100000" y="90000"/>
                                    </p:animScale>
                                    <p:animScale>
                                      <p:cBhvr>
                                        <p:cTn id="29" dur="166" decel="50000">
                                          <p:stCondLst>
                                            <p:cond delay="1668"/>
                                          </p:stCondLst>
                                        </p:cTn>
                                        <p:tgtEl>
                                          <p:spTgt spid="15"/>
                                        </p:tgtEl>
                                      </p:cBhvr>
                                      <p:to x="100000" y="100000"/>
                                    </p:animScale>
                                    <p:animScale>
                                      <p:cBhvr>
                                        <p:cTn id="30" dur="26">
                                          <p:stCondLst>
                                            <p:cond delay="1808"/>
                                          </p:stCondLst>
                                        </p:cTn>
                                        <p:tgtEl>
                                          <p:spTgt spid="15"/>
                                        </p:tgtEl>
                                      </p:cBhvr>
                                      <p:to x="100000" y="95000"/>
                                    </p:animScale>
                                    <p:animScale>
                                      <p:cBhvr>
                                        <p:cTn id="31" dur="166" decel="50000">
                                          <p:stCondLst>
                                            <p:cond delay="1834"/>
                                          </p:stCondLst>
                                        </p:cTn>
                                        <p:tgtEl>
                                          <p:spTgt spid="15"/>
                                        </p:tgtEl>
                                      </p:cBhvr>
                                      <p:to x="100000" y="100000"/>
                                    </p:animScale>
                                  </p:childTnLst>
                                </p:cTn>
                              </p:par>
                            </p:childTnLst>
                          </p:cTn>
                        </p:par>
                        <p:par>
                          <p:cTn id="32" fill="hold">
                            <p:stCondLst>
                              <p:cond delay="3000"/>
                            </p:stCondLst>
                            <p:childTnLst>
                              <p:par>
                                <p:cTn id="33" presetID="8" presetClass="emph" presetSubtype="0" fill="hold" nodeType="afterEffect">
                                  <p:stCondLst>
                                    <p:cond delay="0"/>
                                  </p:stCondLst>
                                  <p:childTnLst>
                                    <p:animRot by="21600000">
                                      <p:cBhvr>
                                        <p:cTn id="34" dur="2000" fill="hold"/>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43000" y="838200"/>
            <a:ext cx="7187289" cy="830997"/>
          </a:xfrm>
          <a:prstGeom prst="rect">
            <a:avLst/>
          </a:prstGeom>
        </p:spPr>
        <p:txBody>
          <a:bodyPr wrap="none">
            <a:spAutoFit/>
          </a:bodyPr>
          <a:lstStyle/>
          <a:p>
            <a:r>
              <a:rPr lang="en-US" sz="4800" i="1" dirty="0">
                <a:solidFill>
                  <a:schemeClr val="bg1"/>
                </a:solidFill>
                <a:latin typeface="Tahoma" panose="020B0604030504040204" pitchFamily="34" charset="0"/>
                <a:ea typeface="Tahoma" panose="020B0604030504040204" pitchFamily="34" charset="0"/>
                <a:cs typeface="Tahoma" panose="020B0604030504040204" pitchFamily="34" charset="0"/>
              </a:rPr>
              <a:t>Positive Technology Zone </a:t>
            </a:r>
            <a:endParaRPr lang="en-US" sz="4800" dirty="0"/>
          </a:p>
        </p:txBody>
      </p:sp>
      <p:sp>
        <p:nvSpPr>
          <p:cNvPr id="10" name="Rectangle 9"/>
          <p:cNvSpPr/>
          <p:nvPr/>
        </p:nvSpPr>
        <p:spPr>
          <a:xfrm>
            <a:off x="2036185" y="2042854"/>
            <a:ext cx="5102110" cy="3785652"/>
          </a:xfrm>
          <a:prstGeom prst="rect">
            <a:avLst/>
          </a:prstGeom>
        </p:spPr>
        <p:txBody>
          <a:bodyPr wrap="square">
            <a:spAutoFit/>
          </a:bodyPr>
          <a:lstStyle/>
          <a:p>
            <a:pPr algn="ctr"/>
            <a:r>
              <a:rPr lang="en-US" sz="4000" i="1" dirty="0" smtClean="0">
                <a:solidFill>
                  <a:schemeClr val="bg1"/>
                </a:solidFill>
                <a:latin typeface="Algerian" panose="04020705040A02060702" pitchFamily="82" charset="0"/>
                <a:ea typeface="Tahoma" panose="020B0604030504040204" pitchFamily="34" charset="0"/>
                <a:cs typeface="Tahoma" panose="020B0604030504040204" pitchFamily="34" charset="0"/>
              </a:rPr>
              <a:t>You may use electronics During Lunch and Recess in the cafeteria and gym.</a:t>
            </a:r>
            <a:endParaRPr lang="en-US" sz="4000" dirty="0">
              <a:solidFill>
                <a:schemeClr val="bg1"/>
              </a:solidFill>
              <a:latin typeface="Algerian" panose="04020705040A02060702" pitchFamily="82" charset="0"/>
            </a:endParaRPr>
          </a:p>
        </p:txBody>
      </p:sp>
      <p:pic>
        <p:nvPicPr>
          <p:cNvPr id="12" name="Picture 2" descr="C:\Users\BDerfel\AppData\Local\Microsoft\Windows\Temporary Internet Files\Content.IE5\RKSBU8PR\MC900431567[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683" y="2592288"/>
            <a:ext cx="1436634" cy="144621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BDerfel\AppData\Local\Microsoft\Windows\Temporary Internet Files\Content.IE5\GUUTYOJ2\MC900441332[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76648" y="2891698"/>
            <a:ext cx="847392" cy="84739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C:\Users\BDerfel\AppData\Local\Microsoft\Windows\Temporary Internet Files\Content.IE5\RKSBU8PR\MC900431567[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2027" y="5105400"/>
            <a:ext cx="1436634" cy="144621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Users\BDerfel\AppData\Local\Microsoft\Windows\Temporary Internet Files\Content.IE5\GUUTYOJ2\MC900441332[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3925" y="5404810"/>
            <a:ext cx="847392" cy="847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741302"/>
      </p:ext>
    </p:extLst>
  </p:cSld>
  <p:clrMapOvr>
    <a:masterClrMapping/>
  </p:clrMapOvr>
  <mc:AlternateContent xmlns:mc="http://schemas.openxmlformats.org/markup-compatibility/2006" xmlns:p14="http://schemas.microsoft.com/office/powerpoint/2010/main">
    <mc:Choice Requires="p14">
      <p:transition spd="slow" p14:dur="1600" advClick="0" advTm="8000">
        <p:blinds dir="vert"/>
      </p:transition>
    </mc:Choice>
    <mc:Fallback xmlns="">
      <p:transition spd="slow" advClick="0" advTm="8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childTnLst>
                          </p:cTn>
                        </p:par>
                        <p:par>
                          <p:cTn id="15" fill="hold">
                            <p:stCondLst>
                              <p:cond delay="1000"/>
                            </p:stCondLst>
                            <p:childTnLst>
                              <p:par>
                                <p:cTn id="16" presetID="26" presetClass="entr" presetSubtype="0"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80">
                                          <p:stCondLst>
                                            <p:cond delay="0"/>
                                          </p:stCondLst>
                                        </p:cTn>
                                        <p:tgtEl>
                                          <p:spTgt spid="15"/>
                                        </p:tgtEl>
                                      </p:cBhvr>
                                    </p:animEffect>
                                    <p:anim calcmode="lin" valueType="num">
                                      <p:cBhvr>
                                        <p:cTn id="19"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24" dur="26">
                                          <p:stCondLst>
                                            <p:cond delay="650"/>
                                          </p:stCondLst>
                                        </p:cTn>
                                        <p:tgtEl>
                                          <p:spTgt spid="15"/>
                                        </p:tgtEl>
                                      </p:cBhvr>
                                      <p:to x="100000" y="60000"/>
                                    </p:animScale>
                                    <p:animScale>
                                      <p:cBhvr>
                                        <p:cTn id="25" dur="166" decel="50000">
                                          <p:stCondLst>
                                            <p:cond delay="676"/>
                                          </p:stCondLst>
                                        </p:cTn>
                                        <p:tgtEl>
                                          <p:spTgt spid="15"/>
                                        </p:tgtEl>
                                      </p:cBhvr>
                                      <p:to x="100000" y="100000"/>
                                    </p:animScale>
                                    <p:animScale>
                                      <p:cBhvr>
                                        <p:cTn id="26" dur="26">
                                          <p:stCondLst>
                                            <p:cond delay="1312"/>
                                          </p:stCondLst>
                                        </p:cTn>
                                        <p:tgtEl>
                                          <p:spTgt spid="15"/>
                                        </p:tgtEl>
                                      </p:cBhvr>
                                      <p:to x="100000" y="80000"/>
                                    </p:animScale>
                                    <p:animScale>
                                      <p:cBhvr>
                                        <p:cTn id="27" dur="166" decel="50000">
                                          <p:stCondLst>
                                            <p:cond delay="1338"/>
                                          </p:stCondLst>
                                        </p:cTn>
                                        <p:tgtEl>
                                          <p:spTgt spid="15"/>
                                        </p:tgtEl>
                                      </p:cBhvr>
                                      <p:to x="100000" y="100000"/>
                                    </p:animScale>
                                    <p:animScale>
                                      <p:cBhvr>
                                        <p:cTn id="28" dur="26">
                                          <p:stCondLst>
                                            <p:cond delay="1642"/>
                                          </p:stCondLst>
                                        </p:cTn>
                                        <p:tgtEl>
                                          <p:spTgt spid="15"/>
                                        </p:tgtEl>
                                      </p:cBhvr>
                                      <p:to x="100000" y="90000"/>
                                    </p:animScale>
                                    <p:animScale>
                                      <p:cBhvr>
                                        <p:cTn id="29" dur="166" decel="50000">
                                          <p:stCondLst>
                                            <p:cond delay="1668"/>
                                          </p:stCondLst>
                                        </p:cTn>
                                        <p:tgtEl>
                                          <p:spTgt spid="15"/>
                                        </p:tgtEl>
                                      </p:cBhvr>
                                      <p:to x="100000" y="100000"/>
                                    </p:animScale>
                                    <p:animScale>
                                      <p:cBhvr>
                                        <p:cTn id="30" dur="26">
                                          <p:stCondLst>
                                            <p:cond delay="1808"/>
                                          </p:stCondLst>
                                        </p:cTn>
                                        <p:tgtEl>
                                          <p:spTgt spid="15"/>
                                        </p:tgtEl>
                                      </p:cBhvr>
                                      <p:to x="100000" y="95000"/>
                                    </p:animScale>
                                    <p:animScale>
                                      <p:cBhvr>
                                        <p:cTn id="31" dur="166" decel="50000">
                                          <p:stCondLst>
                                            <p:cond delay="1834"/>
                                          </p:stCondLst>
                                        </p:cTn>
                                        <p:tgtEl>
                                          <p:spTgt spid="15"/>
                                        </p:tgtEl>
                                      </p:cBhvr>
                                      <p:to x="100000" y="100000"/>
                                    </p:animScale>
                                  </p:childTnLst>
                                </p:cTn>
                              </p:par>
                            </p:childTnLst>
                          </p:cTn>
                        </p:par>
                        <p:par>
                          <p:cTn id="32" fill="hold">
                            <p:stCondLst>
                              <p:cond delay="3000"/>
                            </p:stCondLst>
                            <p:childTnLst>
                              <p:par>
                                <p:cTn id="33" presetID="8" presetClass="emph" presetSubtype="0" fill="hold" nodeType="afterEffect">
                                  <p:stCondLst>
                                    <p:cond delay="0"/>
                                  </p:stCondLst>
                                  <p:childTnLst>
                                    <p:animRot by="21600000">
                                      <p:cBhvr>
                                        <p:cTn id="34" dur="2000" fill="hold"/>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49066" y="1814393"/>
            <a:ext cx="8551091" cy="2062103"/>
          </a:xfrm>
          <a:prstGeom prst="rect">
            <a:avLst/>
          </a:prstGeom>
          <a:noFill/>
        </p:spPr>
        <p:txBody>
          <a:bodyPr wrap="square" rtlCol="0">
            <a:spAutoFit/>
          </a:bodyPr>
          <a:lstStyle/>
          <a:p>
            <a:r>
              <a:rPr lang="en-US" sz="3200" u="sng" dirty="0" smtClean="0">
                <a:solidFill>
                  <a:schemeClr val="bg1"/>
                </a:solidFill>
                <a:latin typeface="Times New Roman" pitchFamily="18" charset="0"/>
                <a:cs typeface="Times New Roman" pitchFamily="18" charset="0"/>
              </a:rPr>
              <a:t>Monday:</a:t>
            </a:r>
          </a:p>
          <a:p>
            <a:pPr marL="457200" indent="-457200">
              <a:buFont typeface="Arial" panose="020B0604020202020204" pitchFamily="34" charset="0"/>
              <a:buChar char="•"/>
            </a:pPr>
            <a:r>
              <a:rPr lang="en-US" sz="3200" dirty="0">
                <a:solidFill>
                  <a:schemeClr val="bg1"/>
                </a:solidFill>
                <a:latin typeface="Times New Roman" panose="02020603050405020304" pitchFamily="18" charset="0"/>
                <a:cs typeface="Times New Roman" panose="02020603050405020304" pitchFamily="18" charset="0"/>
              </a:rPr>
              <a:t>Sources of </a:t>
            </a:r>
            <a:r>
              <a:rPr lang="en-US" sz="3200" dirty="0" smtClean="0">
                <a:solidFill>
                  <a:schemeClr val="bg1"/>
                </a:solidFill>
                <a:latin typeface="Times New Roman" pitchFamily="18" charset="0"/>
                <a:cs typeface="Times New Roman" pitchFamily="18" charset="0"/>
              </a:rPr>
              <a:t>Strength @ 3:05 in  Room 207</a:t>
            </a:r>
          </a:p>
          <a:p>
            <a:pPr marL="457200" indent="-457200">
              <a:buFont typeface="Arial" panose="020B0604020202020204" pitchFamily="34" charset="0"/>
              <a:buChar char="•"/>
            </a:pPr>
            <a:r>
              <a:rPr lang="en-US" sz="3200" dirty="0" smtClean="0">
                <a:solidFill>
                  <a:schemeClr val="bg1"/>
                </a:solidFill>
                <a:latin typeface="Times New Roman" pitchFamily="18" charset="0"/>
                <a:cs typeface="Times New Roman" pitchFamily="18" charset="0"/>
              </a:rPr>
              <a:t>Upward Bound Tutoring @ 3:05 in CCR Lab</a:t>
            </a:r>
          </a:p>
          <a:p>
            <a:pPr marL="457200" lvl="0" indent="-457200">
              <a:buFont typeface="Arial" panose="020B0604020202020204" pitchFamily="34" charset="0"/>
              <a:buChar char="•"/>
            </a:pPr>
            <a:r>
              <a:rPr lang="en-US" sz="3200" dirty="0">
                <a:solidFill>
                  <a:schemeClr val="bg1"/>
                </a:solidFill>
              </a:rPr>
              <a:t>Casting Auditions for </a:t>
            </a:r>
            <a:r>
              <a:rPr lang="en-US" sz="3200" i="1" dirty="0">
                <a:solidFill>
                  <a:schemeClr val="bg1"/>
                </a:solidFill>
              </a:rPr>
              <a:t> </a:t>
            </a:r>
            <a:r>
              <a:rPr lang="en-US" sz="3200" i="1" dirty="0" smtClean="0">
                <a:solidFill>
                  <a:schemeClr val="bg1"/>
                </a:solidFill>
              </a:rPr>
              <a:t>Shrek</a:t>
            </a:r>
          </a:p>
        </p:txBody>
      </p:sp>
      <p:sp>
        <p:nvSpPr>
          <p:cNvPr id="8" name="Title 1"/>
          <p:cNvSpPr txBox="1">
            <a:spLocks/>
          </p:cNvSpPr>
          <p:nvPr/>
        </p:nvSpPr>
        <p:spPr>
          <a:xfrm>
            <a:off x="314216" y="136819"/>
            <a:ext cx="8001000" cy="761999"/>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2" name="Rectangle 1"/>
          <p:cNvSpPr/>
          <p:nvPr/>
        </p:nvSpPr>
        <p:spPr>
          <a:xfrm>
            <a:off x="243111" y="4368937"/>
            <a:ext cx="8763000" cy="584775"/>
          </a:xfrm>
          <a:prstGeom prst="rect">
            <a:avLst/>
          </a:prstGeom>
        </p:spPr>
        <p:txBody>
          <a:bodyPr wrap="square">
            <a:spAutoFit/>
          </a:bodyPr>
          <a:lstStyle/>
          <a:p>
            <a:pPr lvl="0"/>
            <a:r>
              <a:rPr lang="en-US" sz="3200" u="sng" dirty="0" smtClean="0">
                <a:solidFill>
                  <a:schemeClr val="bg1"/>
                </a:solidFill>
                <a:latin typeface="Times New Roman" panose="02020603050405020304" pitchFamily="18" charset="0"/>
                <a:cs typeface="Times New Roman" panose="02020603050405020304" pitchFamily="18" charset="0"/>
              </a:rPr>
              <a:t>Tuesday</a:t>
            </a:r>
            <a:r>
              <a:rPr lang="en-US" sz="3200" dirty="0" smtClean="0">
                <a:solidFill>
                  <a:schemeClr val="bg1"/>
                </a:solidFill>
                <a:latin typeface="Times New Roman" panose="02020603050405020304" pitchFamily="18" charset="0"/>
                <a:cs typeface="Times New Roman" panose="02020603050405020304" pitchFamily="18" charset="0"/>
              </a:rPr>
              <a:t>:  </a:t>
            </a:r>
            <a:r>
              <a:rPr lang="en-US" sz="3200" dirty="0">
                <a:solidFill>
                  <a:schemeClr val="bg1"/>
                </a:solidFill>
              </a:rPr>
              <a:t>Students </a:t>
            </a:r>
            <a:r>
              <a:rPr lang="en-US" sz="3200" dirty="0" smtClean="0">
                <a:solidFill>
                  <a:schemeClr val="bg1"/>
                </a:solidFill>
              </a:rPr>
              <a:t>Leave Early </a:t>
            </a:r>
            <a:r>
              <a:rPr lang="en-US" sz="3200" dirty="0">
                <a:solidFill>
                  <a:schemeClr val="bg1"/>
                </a:solidFill>
              </a:rPr>
              <a:t>Drill (</a:t>
            </a:r>
            <a:r>
              <a:rPr lang="en-US" sz="3200" dirty="0" smtClean="0">
                <a:solidFill>
                  <a:schemeClr val="bg1"/>
                </a:solidFill>
              </a:rPr>
              <a:t>2:45)</a:t>
            </a:r>
            <a:endParaRPr lang="en-US" sz="3200" u="sng" dirty="0" smtClean="0">
              <a:solidFill>
                <a:schemeClr val="bg1"/>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2743200" y="0"/>
            <a:ext cx="4059445" cy="1077218"/>
          </a:xfrm>
          <a:prstGeom prst="rect">
            <a:avLst/>
          </a:prstGeom>
          <a:noFill/>
        </p:spPr>
        <p:txBody>
          <a:bodyPr wrap="none" rtlCol="0">
            <a:spAutoFit/>
          </a:bodyPr>
          <a:lstStyle/>
          <a:p>
            <a:pPr algn="ctr"/>
            <a:r>
              <a:rPr lang="en-US" sz="3200" dirty="0" smtClean="0">
                <a:solidFill>
                  <a:schemeClr val="tx1">
                    <a:lumMod val="95000"/>
                    <a:lumOff val="5000"/>
                  </a:schemeClr>
                </a:solidFill>
              </a:rPr>
              <a:t>Newfield High School</a:t>
            </a:r>
          </a:p>
          <a:p>
            <a:pPr algn="ctr"/>
            <a:r>
              <a:rPr lang="en-US" sz="3200" dirty="0" smtClean="0">
                <a:solidFill>
                  <a:schemeClr val="tx1">
                    <a:lumMod val="95000"/>
                    <a:lumOff val="5000"/>
                  </a:schemeClr>
                </a:solidFill>
              </a:rPr>
              <a:t>November 25th – 26th</a:t>
            </a:r>
            <a:endParaRPr lang="en-US" sz="3200" dirty="0">
              <a:solidFill>
                <a:schemeClr val="tx1">
                  <a:lumMod val="95000"/>
                  <a:lumOff val="5000"/>
                </a:schemeClr>
              </a:solidFill>
            </a:endParaRPr>
          </a:p>
        </p:txBody>
      </p:sp>
    </p:spTree>
    <p:extLst>
      <p:ext uri="{BB962C8B-B14F-4D97-AF65-F5344CB8AC3E}">
        <p14:creationId xmlns:p14="http://schemas.microsoft.com/office/powerpoint/2010/main" val="1187255909"/>
      </p:ext>
    </p:extLst>
  </p:cSld>
  <p:clrMapOvr>
    <a:masterClrMapping/>
  </p:clrMapOvr>
  <mc:AlternateContent xmlns:mc="http://schemas.openxmlformats.org/markup-compatibility/2006" xmlns:p14="http://schemas.microsoft.com/office/powerpoint/2010/main">
    <mc:Choice Requires="p14">
      <p:transition spd="slow" p14:dur="4400" advClick="0" advTm="8000">
        <p14:honeycomb/>
      </p:transition>
    </mc:Choice>
    <mc:Fallback xmlns="">
      <p:transition spd="slow" advClick="0" advTm="8000">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2039</TotalTime>
  <Words>165</Words>
  <Application>Microsoft Office PowerPoint</Application>
  <PresentationFormat>On-screen Show (4:3)</PresentationFormat>
  <Paragraphs>20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PowerPoint Presentation</vt:lpstr>
      <vt:lpstr>PowerPoint Presentation</vt:lpstr>
      <vt:lpstr>PowerPoint Presentation</vt:lpstr>
      <vt:lpstr>Brain Teaser</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Newfield High School 2011 - 2012</dc:title>
  <dc:creator>BDerfel</dc:creator>
  <cp:lastModifiedBy>BDerfel</cp:lastModifiedBy>
  <cp:revision>281</cp:revision>
  <dcterms:created xsi:type="dcterms:W3CDTF">2013-08-29T18:32:30Z</dcterms:created>
  <dcterms:modified xsi:type="dcterms:W3CDTF">2013-12-02T13:19:11Z</dcterms:modified>
</cp:coreProperties>
</file>