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90" r:id="rId2"/>
    <p:sldId id="295" r:id="rId3"/>
    <p:sldId id="292" r:id="rId4"/>
    <p:sldId id="291" r:id="rId5"/>
    <p:sldId id="300" r:id="rId6"/>
    <p:sldId id="301" r:id="rId7"/>
    <p:sldId id="29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7000"/>
                <a:shade val="80000"/>
                <a:hueMod val="110000"/>
                <a:satMod val="130000"/>
                <a:lumMod val="100000"/>
                <a:alpha val="8000"/>
              </a:schemeClr>
            </a:gs>
            <a:gs pos="100000">
              <a:schemeClr val="bg2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428879" y="152400"/>
            <a:ext cx="634481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October 28</a:t>
            </a:r>
            <a:r>
              <a:rPr lang="en-US" sz="3200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 – November 1</a:t>
            </a:r>
            <a:r>
              <a:rPr lang="en-US" sz="3200" baseline="30000" dirty="0" smtClean="0">
                <a:solidFill>
                  <a:schemeClr val="accent6">
                    <a:lumMod val="50000"/>
                  </a:schemeClr>
                </a:solidFill>
              </a:rPr>
              <a:t>st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Picture 2" descr="C:\Users\BDerfel\Pictures\School is Fun\spain pics in order\april 3\IMG_03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49" y="1229618"/>
            <a:ext cx="8099673" cy="5399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0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dissolve/>
      </p:transition>
    </mc:Choice>
    <mc:Fallback xmlns="">
      <p:transition spd="slow" advClick="0" advTm="3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09700" y="-723901"/>
            <a:ext cx="6477000" cy="83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9744014"/>
      </p:ext>
    </p:extLst>
  </p:cSld>
  <p:clrMapOvr>
    <a:masterClrMapping/>
  </p:clrMapOvr>
  <p:transition spd="slow" advClick="0" advTm="700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2552" y="184845"/>
            <a:ext cx="8534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“The assessment evidence we need reflects the desired results identified in step 1 (</a:t>
            </a:r>
            <a:r>
              <a:rPr lang="en-US" sz="3200" i="1" dirty="0">
                <a:solidFill>
                  <a:schemeClr val="bg1"/>
                </a:solidFill>
              </a:rPr>
              <a:t>What should students know, understand, and be able to do?).  </a:t>
            </a:r>
            <a:r>
              <a:rPr lang="en-US" sz="3200" dirty="0">
                <a:solidFill>
                  <a:schemeClr val="bg1"/>
                </a:solidFill>
              </a:rPr>
              <a:t>Thus, we consider </a:t>
            </a:r>
            <a:r>
              <a:rPr lang="en-US" sz="3200" b="1" i="1" dirty="0">
                <a:solidFill>
                  <a:schemeClr val="bg1"/>
                </a:solidFill>
              </a:rPr>
              <a:t>in advance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chemeClr val="bg1"/>
                </a:solidFill>
              </a:rPr>
              <a:t>the assessments evidence needed to document and validate that the targeted learning has been achieved.  Doing so sharpens and focuses teaching.” </a:t>
            </a:r>
            <a:endParaRPr lang="en-US" sz="3200" dirty="0" smtClean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45528" y="4709160"/>
            <a:ext cx="55937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(Tomlinson &amp; McTighe, 2006).</a:t>
            </a:r>
          </a:p>
        </p:txBody>
      </p:sp>
      <p:pic>
        <p:nvPicPr>
          <p:cNvPr id="5" name="Picture 3" descr="C:\Users\BDerfel\AppData\Local\Microsoft\Windows\Temporary Internet Files\Content.IE5\VCI9RQKJ\MP90044869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" y="4953000"/>
            <a:ext cx="1097280" cy="1648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BDerfel\AppData\Local\Microsoft\Windows\Temporary Internet Files\Content.IE5\VCI9RQKJ\MP90039886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844" y="5557443"/>
            <a:ext cx="1516728" cy="1083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BDerfel\AppData\Local\Microsoft\Windows\Temporary Internet Files\Content.IE5\RKSBU8PR\MP900438755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5444097"/>
            <a:ext cx="1673224" cy="1256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BDerfel\AppData\Local\Microsoft\Windows\Temporary Internet Files\Content.IE5\RKSBU8PR\MM900236540[1]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534" y="5459162"/>
            <a:ext cx="1393825" cy="1180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6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8000">
        <p14:flash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82197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60976" y="144782"/>
            <a:ext cx="7854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Electronics Policy planning sessions</a:t>
            </a:r>
            <a:endParaRPr lang="en-US" sz="3600" dirty="0">
              <a:solidFill>
                <a:schemeClr val="bg1">
                  <a:lumMod val="95000"/>
                  <a:lumOff val="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36244" y="5562600"/>
            <a:ext cx="4951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Come to one, two, or all three!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71293" y="3295560"/>
            <a:ext cx="19361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And</a:t>
            </a:r>
            <a:endParaRPr lang="en-US" sz="4400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492" y="4267200"/>
            <a:ext cx="9029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Wednesday, 4</a:t>
            </a:r>
            <a:r>
              <a:rPr lang="en-US" sz="4000" baseline="30000" dirty="0" smtClean="0">
                <a:solidFill>
                  <a:schemeClr val="bg1"/>
                </a:solidFill>
              </a:rPr>
              <a:t>th</a:t>
            </a:r>
            <a:r>
              <a:rPr lang="en-US" sz="4000" dirty="0" smtClean="0">
                <a:solidFill>
                  <a:schemeClr val="bg1"/>
                </a:solidFill>
              </a:rPr>
              <a:t> &amp; 5</a:t>
            </a:r>
            <a:r>
              <a:rPr lang="en-US" sz="4000" baseline="30000" dirty="0" smtClean="0">
                <a:solidFill>
                  <a:schemeClr val="bg1"/>
                </a:solidFill>
              </a:rPr>
              <a:t>th</a:t>
            </a:r>
            <a:r>
              <a:rPr lang="en-US" sz="4000" dirty="0" smtClean="0">
                <a:solidFill>
                  <a:schemeClr val="bg1"/>
                </a:solidFill>
              </a:rPr>
              <a:t> period lunch.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76300" y="2248844"/>
            <a:ext cx="706263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This Thursday, after school.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BDerfel\AppData\Local\Microsoft\Windows\Temporary Internet Files\Content.IE5\RKSBU8PR\MC9004315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9108" y="914930"/>
            <a:ext cx="1436634" cy="14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Derfel\AppData\Local\Microsoft\Windows\Temporary Internet Files\Content.IE5\GUUTYOJ2\MC90044133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408" y="1143314"/>
            <a:ext cx="847392" cy="84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BDerfel\AppData\Local\Microsoft\Windows\Temporary Internet Files\Content.IE5\GUUTYOJ2\MC90044133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504" y="1131752"/>
            <a:ext cx="847392" cy="84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BDerfel\AppData\Local\Microsoft\Windows\Temporary Internet Files\Content.IE5\RKSBU8PR\MC9004315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881740"/>
            <a:ext cx="1436634" cy="14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03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1000">
        <p14:shred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3306" y="2362200"/>
            <a:ext cx="877969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Tuesday: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Electronics Assembly 2:45 – </a:t>
            </a:r>
            <a:r>
              <a:rPr lang="en-US" sz="2800" dirty="0" smtClean="0">
                <a:solidFill>
                  <a:schemeClr val="bg1"/>
                </a:solidFill>
              </a:rPr>
              <a:t>3:00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Student Council after school meeting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Prom Committee Meeting 3:05, room 207</a:t>
            </a:r>
            <a:endParaRPr lang="en-US" sz="2800" dirty="0" smtClean="0">
              <a:solidFill>
                <a:schemeClr val="bg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7852" y="1229618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solidFill>
                  <a:schemeClr val="bg1"/>
                </a:solidFill>
              </a:rPr>
              <a:t>Monday</a:t>
            </a:r>
            <a:r>
              <a:rPr lang="en-US" sz="2800" dirty="0" smtClean="0">
                <a:solidFill>
                  <a:schemeClr val="bg1"/>
                </a:solidFill>
              </a:rPr>
              <a:t>:</a:t>
            </a:r>
            <a:endParaRPr lang="en-US" sz="2800" dirty="0">
              <a:solidFill>
                <a:schemeClr val="bg1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Upward Bound 3:00 in room 106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879" y="152400"/>
            <a:ext cx="634481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October 28</a:t>
            </a:r>
            <a:r>
              <a:rPr lang="en-US" sz="3200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 – November 1</a:t>
            </a:r>
            <a:r>
              <a:rPr lang="en-US" sz="3200" baseline="30000" dirty="0" smtClean="0">
                <a:solidFill>
                  <a:schemeClr val="accent6">
                    <a:lumMod val="50000"/>
                  </a:schemeClr>
                </a:solidFill>
              </a:rPr>
              <a:t>st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679" y="4608520"/>
            <a:ext cx="877969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Wednesday: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Electronics Meeting periods 4 &amp; 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Sources of Strength Meeting 3:00, room 207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Student Council after school meeting</a:t>
            </a:r>
            <a:endParaRPr lang="en-US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25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9000">
        <p14:honeycomb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41919" y="1981200"/>
            <a:ext cx="87796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Thursday: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Electronics meeting 3:05 in CCR lab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1919" y="3657600"/>
            <a:ext cx="87796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Friday: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NHS Induction Ceremony 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8:05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Students helping with Fall Festival – 12:00 – 1:30</a:t>
            </a:r>
            <a:endParaRPr lang="en-US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879" y="152400"/>
            <a:ext cx="634481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October 28</a:t>
            </a:r>
            <a:r>
              <a:rPr lang="en-US" sz="3200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 – November 1</a:t>
            </a:r>
            <a:r>
              <a:rPr lang="en-US" sz="3200" baseline="30000" dirty="0" smtClean="0">
                <a:solidFill>
                  <a:schemeClr val="accent6">
                    <a:lumMod val="50000"/>
                  </a:schemeClr>
                </a:solidFill>
              </a:rPr>
              <a:t>st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984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5521" y="220160"/>
            <a:ext cx="2952958" cy="924475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Brain Teaser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4648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Be one of the first five people to tell me the answer and you will win a free ice-cream!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 descr="C:\Users\BDerfel\AppData\Local\Microsoft\Windows\Temporary Internet Files\Content.IE5\XL7AIYFS\MC90023400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405794" y="72279"/>
            <a:ext cx="562012" cy="1072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BDerfel\AppData\Local\Microsoft\Windows\Temporary Internet Files\Content.IE5\D56WN5HE\MC90041060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5481"/>
            <a:ext cx="1000918" cy="98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043078" y="2423160"/>
            <a:ext cx="274626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</a:t>
            </a:r>
            <a:r>
              <a:rPr lang="en-US" sz="96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4 </a:t>
            </a:r>
            <a:r>
              <a:rPr lang="en-US" sz="9600" b="1" dirty="0" err="1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</a:t>
            </a:r>
            <a:endParaRPr lang="en-US" sz="9600" b="1" cap="none" spc="0" dirty="0" smtClean="0">
              <a:ln w="1905"/>
              <a:solidFill>
                <a:schemeClr val="bg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589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9000">
        <p:checker/>
      </p:transition>
    </mc:Choice>
    <mc:Fallback xmlns="">
      <p:transition spd="slow" advClick="0" advTm="9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1560</TotalTime>
  <Words>213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Summer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Brain Teaser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222</cp:revision>
  <dcterms:created xsi:type="dcterms:W3CDTF">2013-08-29T18:32:30Z</dcterms:created>
  <dcterms:modified xsi:type="dcterms:W3CDTF">2013-10-28T13:05:23Z</dcterms:modified>
</cp:coreProperties>
</file>