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90" r:id="rId2"/>
    <p:sldId id="302" r:id="rId3"/>
    <p:sldId id="295" r:id="rId4"/>
    <p:sldId id="292" r:id="rId5"/>
    <p:sldId id="291" r:id="rId6"/>
    <p:sldId id="300" r:id="rId7"/>
    <p:sldId id="294" r:id="rId8"/>
    <p:sldId id="301" r:id="rId9"/>
    <p:sldId id="293" r:id="rId10"/>
    <p:sldId id="299" r:id="rId11"/>
    <p:sldId id="29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360" y="-156"/>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10/21/2013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10/21/2013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2000">
              <a:schemeClr val="accent1">
                <a:tint val="66000"/>
                <a:satMod val="160000"/>
              </a:schemeClr>
            </a:gs>
            <a:gs pos="77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5115F8BD-F409-4CAB-B840-81A39AEEC6FE}" type="datetimeFigureOut">
              <a:rPr lang="en-US" smtClean="0"/>
              <a:pPr/>
              <a:t>10/21/2013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E0D26A31-87AA-4AD1-B0D5-ACDD782F4679}" type="slidenum">
              <a:rPr lang="en-US" smtClean="0"/>
              <a:pPr/>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url?sa=i&amp;rct=j&amp;q=recycling+logo&amp;source=images&amp;cd=&amp;cad=rja&amp;docid=mFDigAsdyku6hM&amp;tbnid=XfqeSnnQ41NYMM:&amp;ved=0CAUQjRw&amp;url=http://www.clker.com/clipart-68601.html&amp;ei=I25EUqqAOoW68ASFwYCACg&amp;bvm=bv.53217764,d.eWU&amp;psig=AFQjCNGZaWdS0TrjILi2NxOjGvf4aLdIJw&amp;ust=1380302731354937" TargetMode="Externa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5" Type="http://schemas.openxmlformats.org/officeDocument/2006/relationships/image" Target="../media/image18.gif"/><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605914" y="152400"/>
            <a:ext cx="5990743" cy="1077218"/>
          </a:xfrm>
          <a:prstGeom prst="rect">
            <a:avLst/>
          </a:prstGeom>
          <a:noFill/>
        </p:spPr>
        <p:txBody>
          <a:bodyPr wrap="none" rtlCol="0">
            <a:spAutoFit/>
          </a:bodyPr>
          <a:lstStyle/>
          <a:p>
            <a:pPr algn="ctr"/>
            <a:r>
              <a:rPr lang="en-US" sz="3200" dirty="0" smtClean="0">
                <a:solidFill>
                  <a:schemeClr val="accent6">
                    <a:lumMod val="50000"/>
                  </a:schemeClr>
                </a:solidFill>
              </a:rPr>
              <a:t>Newfield High School</a:t>
            </a:r>
          </a:p>
          <a:p>
            <a:pPr algn="ctr"/>
            <a:r>
              <a:rPr lang="en-US" sz="3200" dirty="0" smtClean="0">
                <a:solidFill>
                  <a:schemeClr val="accent6">
                    <a:lumMod val="50000"/>
                  </a:schemeClr>
                </a:solidFill>
              </a:rPr>
              <a:t>October </a:t>
            </a:r>
            <a:r>
              <a:rPr lang="en-US" sz="3200" dirty="0" smtClean="0">
                <a:solidFill>
                  <a:schemeClr val="accent6">
                    <a:lumMod val="50000"/>
                  </a:schemeClr>
                </a:solidFill>
              </a:rPr>
              <a:t>21</a:t>
            </a:r>
            <a:r>
              <a:rPr lang="en-US" sz="3200" baseline="30000" dirty="0" smtClean="0">
                <a:solidFill>
                  <a:schemeClr val="accent6">
                    <a:lumMod val="50000"/>
                  </a:schemeClr>
                </a:solidFill>
              </a:rPr>
              <a:t>st</a:t>
            </a:r>
            <a:r>
              <a:rPr lang="en-US" sz="3200" dirty="0" smtClean="0">
                <a:solidFill>
                  <a:schemeClr val="accent6">
                    <a:lumMod val="50000"/>
                  </a:schemeClr>
                </a:solidFill>
              </a:rPr>
              <a:t> </a:t>
            </a:r>
            <a:r>
              <a:rPr lang="en-US" sz="3200" dirty="0" smtClean="0">
                <a:solidFill>
                  <a:schemeClr val="accent6">
                    <a:lumMod val="50000"/>
                  </a:schemeClr>
                </a:solidFill>
              </a:rPr>
              <a:t>– </a:t>
            </a:r>
            <a:r>
              <a:rPr lang="en-US" sz="3200" dirty="0" smtClean="0">
                <a:solidFill>
                  <a:schemeClr val="accent6">
                    <a:lumMod val="50000"/>
                  </a:schemeClr>
                </a:solidFill>
              </a:rPr>
              <a:t>October </a:t>
            </a:r>
            <a:r>
              <a:rPr lang="en-US" sz="3200" dirty="0" smtClean="0">
                <a:solidFill>
                  <a:schemeClr val="accent6">
                    <a:lumMod val="50000"/>
                  </a:schemeClr>
                </a:solidFill>
              </a:rPr>
              <a:t>25</a:t>
            </a:r>
            <a:r>
              <a:rPr lang="en-US" sz="3200" baseline="30000" dirty="0" smtClean="0">
                <a:solidFill>
                  <a:schemeClr val="accent6">
                    <a:lumMod val="50000"/>
                  </a:schemeClr>
                </a:solidFill>
              </a:rPr>
              <a:t>th</a:t>
            </a:r>
            <a:endParaRPr lang="en-US" sz="3200" dirty="0">
              <a:solidFill>
                <a:schemeClr val="accent6">
                  <a:lumMod val="50000"/>
                </a:schemeClr>
              </a:solidFill>
            </a:endParaRPr>
          </a:p>
        </p:txBody>
      </p:sp>
      <p:pic>
        <p:nvPicPr>
          <p:cNvPr id="1026" name="Picture 2" descr="C:\Users\BDerfel\Pictures\School is Fun\spain pics in order\april 5\IMG_19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230" y="1229618"/>
            <a:ext cx="7098108" cy="5323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250" advClick="0" advTm="3000">
        <p:dissolve/>
      </p:transition>
    </mc:Choice>
    <mc:Fallback xmlns="">
      <p:transition spd="slow" advClick="0" advTm="3000">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55587"/>
            <a:ext cx="5715000" cy="1470025"/>
          </a:xfrm>
        </p:spPr>
        <p:txBody>
          <a:bodyPr/>
          <a:lstStyle/>
          <a:p>
            <a:r>
              <a:rPr lang="en-US" sz="4400" dirty="0" smtClean="0">
                <a:solidFill>
                  <a:schemeClr val="bg1"/>
                </a:solidFill>
              </a:rPr>
              <a:t>Sorting Recycling</a:t>
            </a:r>
            <a:endParaRPr lang="en-US" sz="4400" dirty="0">
              <a:solidFill>
                <a:schemeClr val="bg1"/>
              </a:solidFill>
            </a:endParaRPr>
          </a:p>
        </p:txBody>
      </p:sp>
      <p:sp>
        <p:nvSpPr>
          <p:cNvPr id="3" name="Subtitle 2"/>
          <p:cNvSpPr>
            <a:spLocks noGrp="1"/>
          </p:cNvSpPr>
          <p:nvPr>
            <p:ph type="subTitle" idx="1"/>
          </p:nvPr>
        </p:nvSpPr>
        <p:spPr>
          <a:xfrm>
            <a:off x="533400" y="2133600"/>
            <a:ext cx="7696200" cy="3505200"/>
          </a:xfrm>
        </p:spPr>
        <p:txBody>
          <a:bodyPr>
            <a:normAutofit/>
          </a:bodyPr>
          <a:lstStyle/>
          <a:p>
            <a:pPr algn="l"/>
            <a:r>
              <a:rPr lang="en-US" sz="3200" dirty="0" smtClean="0">
                <a:solidFill>
                  <a:schemeClr val="bg1"/>
                </a:solidFill>
                <a:latin typeface="Calibri" panose="020F0502020204030204" pitchFamily="34" charset="0"/>
              </a:rPr>
              <a:t>Anything with the recycling symbol should be recycled. </a:t>
            </a:r>
          </a:p>
          <a:p>
            <a:pPr algn="l"/>
            <a:r>
              <a:rPr lang="en-US" sz="3200" dirty="0" smtClean="0">
                <a:solidFill>
                  <a:schemeClr val="bg1"/>
                </a:solidFill>
                <a:latin typeface="Calibri" panose="020F0502020204030204" pitchFamily="34" charset="0"/>
              </a:rPr>
              <a:t>Also aluminum and paper/cardboard should be added to the recycling.</a:t>
            </a:r>
          </a:p>
          <a:p>
            <a:pPr algn="l"/>
            <a:r>
              <a:rPr lang="en-US" sz="3200" dirty="0" smtClean="0">
                <a:solidFill>
                  <a:schemeClr val="bg1"/>
                </a:solidFill>
                <a:latin typeface="Calibri" panose="020F0502020204030204" pitchFamily="34" charset="0"/>
              </a:rPr>
              <a:t>NO PLASTIC SILVERWARE, STRAWS, WRAPPERS OR BAGS!</a:t>
            </a:r>
            <a:endParaRPr lang="en-US" sz="3200" dirty="0">
              <a:solidFill>
                <a:schemeClr val="bg1"/>
              </a:solidFill>
              <a:latin typeface="Calibri" panose="020F0502020204030204" pitchFamily="34" charset="0"/>
            </a:endParaRPr>
          </a:p>
        </p:txBody>
      </p:sp>
      <p:pic>
        <p:nvPicPr>
          <p:cNvPr id="1026" name="Picture 2" descr="http://t2.gstatic.com/images?q=tbn:ANd9GcSbA9fOdgQFcGT8GtESsAhy3d8_VocpYnbGCVeumK7rH3baP-_8Tg:www.clker.com/cliparts/c/0/9/4/1282055999653223473recycling%2520logo-md.png">
            <a:hlinkClick r:id="rId2"/>
          </p:cNvPr>
          <p:cNvPicPr>
            <a:picLocks noChangeAspect="1" noChangeArrowheads="1"/>
          </p:cNvPicPr>
          <p:nvPr/>
        </p:nvPicPr>
        <p:blipFill>
          <a:blip r:embed="rId3" cstate="print"/>
          <a:srcRect/>
          <a:stretch>
            <a:fillRect/>
          </a:stretch>
        </p:blipFill>
        <p:spPr bwMode="auto">
          <a:xfrm>
            <a:off x="6934200" y="0"/>
            <a:ext cx="2209800" cy="1981200"/>
          </a:xfrm>
          <a:prstGeom prst="rect">
            <a:avLst/>
          </a:prstGeom>
          <a:noFill/>
        </p:spPr>
      </p:pic>
      <p:pic>
        <p:nvPicPr>
          <p:cNvPr id="4" name="Picture 2" descr="http://t2.gstatic.com/images?q=tbn:ANd9GcQvCUT1bXjI-UodYf-mGZuAM9x9CqP8A4MnHTNK-gvR4gNkwi69:voiceofsandiego.org/wp-content/uploads/2013/07/straw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3720" y="457200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5242338"/>
      </p:ext>
    </p:extLst>
  </p:cSld>
  <p:clrMapOvr>
    <a:masterClrMapping/>
  </p:clrMapOvr>
  <p:transition spd="slow" advClick="0" advTm="8000">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95600" y="495300"/>
            <a:ext cx="3657600" cy="762000"/>
          </a:xfrm>
        </p:spPr>
        <p:txBody>
          <a:bodyPr/>
          <a:lstStyle/>
          <a:p>
            <a:r>
              <a:rPr lang="en-US" dirty="0" smtClean="0">
                <a:solidFill>
                  <a:schemeClr val="bg1"/>
                </a:solidFill>
              </a:rPr>
              <a:t>Composting</a:t>
            </a:r>
            <a:endParaRPr lang="en-US" dirty="0">
              <a:solidFill>
                <a:schemeClr val="bg1"/>
              </a:solidFill>
            </a:endParaRPr>
          </a:p>
        </p:txBody>
      </p:sp>
      <p:sp>
        <p:nvSpPr>
          <p:cNvPr id="3" name="Subtitle 2"/>
          <p:cNvSpPr>
            <a:spLocks noGrp="1"/>
          </p:cNvSpPr>
          <p:nvPr>
            <p:ph type="subTitle" idx="1"/>
          </p:nvPr>
        </p:nvSpPr>
        <p:spPr>
          <a:xfrm>
            <a:off x="511842" y="1676400"/>
            <a:ext cx="8001000" cy="2895600"/>
          </a:xfrm>
        </p:spPr>
        <p:txBody>
          <a:bodyPr>
            <a:noAutofit/>
          </a:bodyPr>
          <a:lstStyle/>
          <a:p>
            <a:pPr algn="ctr"/>
            <a:r>
              <a:rPr lang="en-US" sz="2800" b="1" dirty="0" smtClean="0">
                <a:solidFill>
                  <a:schemeClr val="bg1"/>
                </a:solidFill>
                <a:latin typeface="Calibri" panose="020F0502020204030204" pitchFamily="34" charset="0"/>
              </a:rPr>
              <a:t>Composting is one of the big things people should know how to do correctly. Compostable items include napkins, food scraps, milk cartons. Its helps out the environment and the people that have to separate these products. Everything that was once living is compostable.</a:t>
            </a:r>
          </a:p>
          <a:p>
            <a:pPr algn="ctr"/>
            <a:r>
              <a:rPr lang="en-US" sz="2800" b="1" dirty="0" smtClean="0">
                <a:solidFill>
                  <a:schemeClr val="bg1"/>
                </a:solidFill>
                <a:latin typeface="Calibri" panose="020F0502020204030204" pitchFamily="34" charset="0"/>
              </a:rPr>
              <a:t>Please Compost!-</a:t>
            </a:r>
            <a:r>
              <a:rPr lang="en-US" sz="2800" b="1" dirty="0" err="1" smtClean="0">
                <a:solidFill>
                  <a:schemeClr val="bg1"/>
                </a:solidFill>
                <a:latin typeface="Calibri" panose="020F0502020204030204" pitchFamily="34" charset="0"/>
              </a:rPr>
              <a:t>Kuze</a:t>
            </a:r>
            <a:r>
              <a:rPr lang="en-US" sz="2800" b="1" dirty="0" smtClean="0">
                <a:solidFill>
                  <a:schemeClr val="bg1"/>
                </a:solidFill>
                <a:latin typeface="Calibri" panose="020F0502020204030204" pitchFamily="34" charset="0"/>
              </a:rPr>
              <a:t> </a:t>
            </a:r>
          </a:p>
        </p:txBody>
      </p:sp>
      <p:pic>
        <p:nvPicPr>
          <p:cNvPr id="1026" name="Picture 2" descr="http://media.syracuse.com/post-standard/photo/2012/05/11077657-standard.jpg"/>
          <p:cNvPicPr>
            <a:picLocks noChangeAspect="1" noChangeArrowheads="1"/>
          </p:cNvPicPr>
          <p:nvPr/>
        </p:nvPicPr>
        <p:blipFill>
          <a:blip r:embed="rId2" cstate="print"/>
          <a:srcRect/>
          <a:stretch>
            <a:fillRect/>
          </a:stretch>
        </p:blipFill>
        <p:spPr bwMode="auto">
          <a:xfrm>
            <a:off x="511842" y="152400"/>
            <a:ext cx="2002758" cy="1447800"/>
          </a:xfrm>
          <a:prstGeom prst="rect">
            <a:avLst/>
          </a:prstGeom>
          <a:noFill/>
        </p:spPr>
      </p:pic>
      <p:pic>
        <p:nvPicPr>
          <p:cNvPr id="1028" name="Picture 4" descr="http://idreamofeden.files.wordpress.com/2011/05/compostlogo2.jpg"/>
          <p:cNvPicPr>
            <a:picLocks noChangeAspect="1" noChangeArrowheads="1"/>
          </p:cNvPicPr>
          <p:nvPr/>
        </p:nvPicPr>
        <p:blipFill>
          <a:blip r:embed="rId3" cstate="print"/>
          <a:srcRect/>
          <a:stretch>
            <a:fillRect/>
          </a:stretch>
        </p:blipFill>
        <p:spPr bwMode="auto">
          <a:xfrm>
            <a:off x="533400" y="4953000"/>
            <a:ext cx="1981200" cy="1748118"/>
          </a:xfrm>
          <a:prstGeom prst="rect">
            <a:avLst/>
          </a:prstGeom>
          <a:noFill/>
        </p:spPr>
      </p:pic>
      <p:pic>
        <p:nvPicPr>
          <p:cNvPr id="1030" name="Picture 6" descr="http://eomsrecycling.com/images/composting02.jpg"/>
          <p:cNvPicPr>
            <a:picLocks noChangeAspect="1" noChangeArrowheads="1"/>
          </p:cNvPicPr>
          <p:nvPr/>
        </p:nvPicPr>
        <p:blipFill>
          <a:blip r:embed="rId4" cstate="print"/>
          <a:srcRect/>
          <a:stretch>
            <a:fillRect/>
          </a:stretch>
        </p:blipFill>
        <p:spPr bwMode="auto">
          <a:xfrm>
            <a:off x="6705600" y="152400"/>
            <a:ext cx="1936432" cy="1447800"/>
          </a:xfrm>
          <a:prstGeom prst="rect">
            <a:avLst/>
          </a:prstGeom>
          <a:noFill/>
        </p:spPr>
      </p:pic>
      <p:pic>
        <p:nvPicPr>
          <p:cNvPr id="1032" name="Picture 8" descr="http://homecompostingmadeeasy.com/images/greencart.gif"/>
          <p:cNvPicPr>
            <a:picLocks noChangeAspect="1" noChangeArrowheads="1"/>
          </p:cNvPicPr>
          <p:nvPr/>
        </p:nvPicPr>
        <p:blipFill>
          <a:blip r:embed="rId5"/>
          <a:srcRect/>
          <a:stretch>
            <a:fillRect/>
          </a:stretch>
        </p:blipFill>
        <p:spPr bwMode="auto">
          <a:xfrm>
            <a:off x="7086600" y="4689864"/>
            <a:ext cx="1660684" cy="1996014"/>
          </a:xfrm>
          <a:prstGeom prst="rect">
            <a:avLst/>
          </a:prstGeom>
          <a:noFill/>
        </p:spPr>
      </p:pic>
    </p:spTree>
    <p:extLst>
      <p:ext uri="{BB962C8B-B14F-4D97-AF65-F5344CB8AC3E}">
        <p14:creationId xmlns:p14="http://schemas.microsoft.com/office/powerpoint/2010/main" val="3859623207"/>
      </p:ext>
    </p:extLst>
  </p:cSld>
  <p:clrMapOvr>
    <a:masterClrMapping/>
  </p:clrMapOvr>
  <p:transition spd="slow" advClick="0" advTm="8000">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981200" y="167640"/>
            <a:ext cx="5360378" cy="1569660"/>
          </a:xfrm>
          <a:prstGeom prst="rect">
            <a:avLst/>
          </a:prstGeom>
          <a:noFill/>
        </p:spPr>
        <p:txBody>
          <a:bodyPr wrap="square" rtlCol="0">
            <a:spAutoFit/>
          </a:bodyPr>
          <a:lstStyle/>
          <a:p>
            <a:pPr algn="ctr"/>
            <a:r>
              <a:rPr lang="en-US" sz="3200" dirty="0" smtClean="0">
                <a:solidFill>
                  <a:schemeClr val="accent6">
                    <a:lumMod val="50000"/>
                  </a:schemeClr>
                </a:solidFill>
              </a:rPr>
              <a:t>Congratulations to Varsity Boys &amp; Girls Soccer!</a:t>
            </a:r>
            <a:endParaRPr lang="en-US" sz="3200" dirty="0">
              <a:solidFill>
                <a:schemeClr val="accent6">
                  <a:lumMod val="50000"/>
                </a:schemeClr>
              </a:solidFill>
            </a:endParaRPr>
          </a:p>
        </p:txBody>
      </p:sp>
      <p:pic>
        <p:nvPicPr>
          <p:cNvPr id="3074" name="Picture 2" descr="C:\Program Files\Microsoft Office\MEDIA\CAGCAT10\j0299763.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727835"/>
            <a:ext cx="1827212" cy="150495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BDerfel\AppData\Local\Microsoft\Windows\Temporary Internet Files\Content.IE5\RKSBU8PR\MP90043045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411" y="3733800"/>
            <a:ext cx="2289577" cy="15240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BDerfel\AppData\Local\Microsoft\Windows\Temporary Internet Files\Content.IE5\RKSBU8PR\MP90042533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44647" y="2203314"/>
            <a:ext cx="2829889" cy="226391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981200" y="5410200"/>
            <a:ext cx="5360378" cy="1077218"/>
          </a:xfrm>
          <a:prstGeom prst="rect">
            <a:avLst/>
          </a:prstGeom>
          <a:noFill/>
        </p:spPr>
        <p:txBody>
          <a:bodyPr wrap="square" rtlCol="0">
            <a:spAutoFit/>
          </a:bodyPr>
          <a:lstStyle/>
          <a:p>
            <a:pPr algn="ctr"/>
            <a:r>
              <a:rPr lang="en-US" sz="3200" dirty="0" smtClean="0">
                <a:solidFill>
                  <a:schemeClr val="accent6">
                    <a:lumMod val="50000"/>
                  </a:schemeClr>
                </a:solidFill>
              </a:rPr>
              <a:t>Good Luck in the Section IV Tournament!</a:t>
            </a:r>
            <a:endParaRPr lang="en-US" sz="3200" dirty="0">
              <a:solidFill>
                <a:schemeClr val="accent6">
                  <a:lumMod val="50000"/>
                </a:schemeClr>
              </a:solidFill>
            </a:endParaRPr>
          </a:p>
        </p:txBody>
      </p:sp>
      <p:pic>
        <p:nvPicPr>
          <p:cNvPr id="3079" name="Picture 7" descr="C:\Users\BDerfel\AppData\Local\Microsoft\Windows\Temporary Internet Files\Content.IE5\GUUTYOJ2\MP900305807[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05600" y="3120616"/>
            <a:ext cx="2207114" cy="2137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4169265"/>
      </p:ext>
    </p:extLst>
  </p:cSld>
  <p:clrMapOvr>
    <a:masterClrMapping/>
  </p:clrMapOvr>
  <mc:AlternateContent xmlns:mc="http://schemas.openxmlformats.org/markup-compatibility/2006" xmlns:p14="http://schemas.microsoft.com/office/powerpoint/2010/main">
    <mc:Choice Requires="p14">
      <p:transition spd="slow" p14:dur="1250" advClick="0" advTm="3000">
        <p:dissolve/>
      </p:transition>
    </mc:Choice>
    <mc:Fallback xmlns="">
      <p:transition spd="slow" advClick="0" advTm="3000">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1409700" y="-723901"/>
            <a:ext cx="6477000" cy="838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9744014"/>
      </p:ext>
    </p:extLst>
  </p:cSld>
  <p:clrMapOvr>
    <a:masterClrMapping/>
  </p:clrMapOvr>
  <p:transition spd="slow" advClick="0" advTm="7000">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6240" y="1600200"/>
            <a:ext cx="8534400" cy="4524315"/>
          </a:xfrm>
          <a:prstGeom prst="rect">
            <a:avLst/>
          </a:prstGeom>
        </p:spPr>
        <p:txBody>
          <a:bodyPr wrap="square">
            <a:spAutoFit/>
          </a:bodyPr>
          <a:lstStyle/>
          <a:p>
            <a:r>
              <a:rPr lang="en-US" sz="3200"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a:t>
            </a:r>
            <a:r>
              <a:rPr lang="en-US" sz="3200" dirty="0">
                <a:solidFill>
                  <a:schemeClr val="bg1"/>
                </a:solidFill>
              </a:rPr>
              <a:t>When the curriculum, instruction, and assessments focus on such ‘big ideas’ and essential questions, they signal to students and parents that the underlying goal of all school efforts is to improve student learning of important content, not merely to traverse a textbook or practice for standardized </a:t>
            </a:r>
            <a:r>
              <a:rPr lang="en-US" sz="3200" dirty="0" smtClean="0">
                <a:solidFill>
                  <a:schemeClr val="bg1"/>
                </a:solidFill>
              </a:rPr>
              <a:t>tests.</a:t>
            </a:r>
            <a:endParaRPr lang="en-US" sz="3200"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2" name="Rectangle 1"/>
          <p:cNvSpPr/>
          <p:nvPr/>
        </p:nvSpPr>
        <p:spPr>
          <a:xfrm>
            <a:off x="3336865" y="6240750"/>
            <a:ext cx="5593775" cy="523220"/>
          </a:xfrm>
          <a:prstGeom prst="rect">
            <a:avLst/>
          </a:prstGeom>
        </p:spPr>
        <p:txBody>
          <a:bodyPr wrap="none">
            <a:spAutoFit/>
          </a:bodyPr>
          <a:lstStyle/>
          <a:p>
            <a:r>
              <a:rPr lang="en-US" sz="2800" dirty="0">
                <a:solidFill>
                  <a:schemeClr val="bg1"/>
                </a:solidFill>
              </a:rPr>
              <a:t>(Tomlinson &amp; McTighe, 2006).</a:t>
            </a:r>
          </a:p>
        </p:txBody>
      </p:sp>
      <p:pic>
        <p:nvPicPr>
          <p:cNvPr id="2050" name="Picture 2" descr="C:\Users\BDerfel\AppData\Local\Microsoft\Windows\Temporary Internet Files\Content.IE5\GUUTYOJ2\MC90020028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7963" y="152400"/>
            <a:ext cx="1532678" cy="120501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Derfel\AppData\Local\Microsoft\Windows\Temporary Internet Files\Content.IE5\RKSBU8PR\MM900288919[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37160"/>
            <a:ext cx="1158875" cy="115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69804"/>
      </p:ext>
    </p:extLst>
  </p:cSld>
  <p:clrMapOvr>
    <a:masterClrMapping/>
  </p:clrMapOvr>
  <mc:AlternateContent xmlns:mc="http://schemas.openxmlformats.org/markup-compatibility/2006">
    <mc:Choice xmlns:p14="http://schemas.microsoft.com/office/powerpoint/2010/main" Requires="p14">
      <p:transition spd="slow" advClick="0" advTm="8000">
        <p14:flash/>
      </p:transition>
    </mc:Choice>
    <mc:Fallback>
      <p:transition spd="slow" advClick="0" advTm="8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82197"/>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9" name="TextBox 8"/>
          <p:cNvSpPr txBox="1"/>
          <p:nvPr/>
        </p:nvSpPr>
        <p:spPr>
          <a:xfrm>
            <a:off x="1060976" y="144782"/>
            <a:ext cx="7854424" cy="646331"/>
          </a:xfrm>
          <a:prstGeom prst="rect">
            <a:avLst/>
          </a:prstGeom>
          <a:noFill/>
        </p:spPr>
        <p:txBody>
          <a:bodyPr wrap="square" rtlCol="0">
            <a:spAutoFit/>
          </a:bodyPr>
          <a:lstStyle/>
          <a:p>
            <a:r>
              <a:rPr lang="en-US" sz="3600" dirty="0" smtClean="0">
                <a:solidFill>
                  <a:schemeClr val="bg1">
                    <a:lumMod val="95000"/>
                    <a:lumOff val="5000"/>
                  </a:schemeClr>
                </a:solidFill>
                <a:latin typeface="Tahoma" panose="020B0604030504040204" pitchFamily="34" charset="0"/>
                <a:ea typeface="Tahoma" panose="020B0604030504040204" pitchFamily="34" charset="0"/>
                <a:cs typeface="Tahoma" panose="020B0604030504040204" pitchFamily="34" charset="0"/>
              </a:rPr>
              <a:t>Electronics Policy planning </a:t>
            </a:r>
            <a:r>
              <a:rPr lang="en-US" sz="3600" dirty="0" smtClean="0">
                <a:solidFill>
                  <a:schemeClr val="bg1">
                    <a:lumMod val="95000"/>
                    <a:lumOff val="5000"/>
                  </a:schemeClr>
                </a:solidFill>
                <a:latin typeface="Tahoma" panose="020B0604030504040204" pitchFamily="34" charset="0"/>
                <a:ea typeface="Tahoma" panose="020B0604030504040204" pitchFamily="34" charset="0"/>
                <a:cs typeface="Tahoma" panose="020B0604030504040204" pitchFamily="34" charset="0"/>
              </a:rPr>
              <a:t>sessions</a:t>
            </a:r>
            <a:endParaRPr lang="en-US" sz="3600" dirty="0">
              <a:solidFill>
                <a:schemeClr val="bg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0" name="TextBox 9"/>
          <p:cNvSpPr txBox="1"/>
          <p:nvPr/>
        </p:nvSpPr>
        <p:spPr>
          <a:xfrm>
            <a:off x="2321004" y="5321587"/>
            <a:ext cx="4836708" cy="584775"/>
          </a:xfrm>
          <a:prstGeom prst="rect">
            <a:avLst/>
          </a:prstGeom>
          <a:noFill/>
        </p:spPr>
        <p:txBody>
          <a:bodyPr wrap="square" rtlCol="0">
            <a:spAutoFit/>
          </a:bodyPr>
          <a:lstStyle/>
          <a:p>
            <a:r>
              <a:rPr lang="en-US" sz="3200" dirty="0" smtClean="0">
                <a:solidFill>
                  <a:schemeClr val="bg1"/>
                </a:solidFill>
              </a:rPr>
              <a:t>Come to one or both!</a:t>
            </a:r>
            <a:endParaRPr lang="en-US" sz="3200" dirty="0">
              <a:solidFill>
                <a:schemeClr val="bg1"/>
              </a:solidFill>
            </a:endParaRPr>
          </a:p>
        </p:txBody>
      </p:sp>
      <p:sp>
        <p:nvSpPr>
          <p:cNvPr id="12" name="TextBox 11"/>
          <p:cNvSpPr txBox="1"/>
          <p:nvPr/>
        </p:nvSpPr>
        <p:spPr>
          <a:xfrm>
            <a:off x="3771293" y="3295560"/>
            <a:ext cx="1936131" cy="769441"/>
          </a:xfrm>
          <a:prstGeom prst="rect">
            <a:avLst/>
          </a:prstGeom>
          <a:noFill/>
        </p:spPr>
        <p:txBody>
          <a:bodyPr wrap="square" rtlCol="0">
            <a:spAutoFit/>
          </a:bodyPr>
          <a:lstStyle/>
          <a:p>
            <a:r>
              <a:rPr lang="en-US" sz="4400" b="1" i="1" dirty="0" smtClean="0">
                <a:solidFill>
                  <a:schemeClr val="bg1">
                    <a:lumMod val="95000"/>
                    <a:lumOff val="5000"/>
                  </a:schemeClr>
                </a:solidFill>
              </a:rPr>
              <a:t>And</a:t>
            </a:r>
            <a:endParaRPr lang="en-US" sz="4400" b="1" i="1" dirty="0">
              <a:solidFill>
                <a:schemeClr val="bg1">
                  <a:lumMod val="95000"/>
                  <a:lumOff val="5000"/>
                </a:schemeClr>
              </a:solidFill>
            </a:endParaRPr>
          </a:p>
        </p:txBody>
      </p:sp>
      <p:sp>
        <p:nvSpPr>
          <p:cNvPr id="13" name="TextBox 12"/>
          <p:cNvSpPr txBox="1"/>
          <p:nvPr/>
        </p:nvSpPr>
        <p:spPr>
          <a:xfrm>
            <a:off x="876300" y="4267200"/>
            <a:ext cx="7805680" cy="769441"/>
          </a:xfrm>
          <a:prstGeom prst="rect">
            <a:avLst/>
          </a:prstGeom>
          <a:noFill/>
        </p:spPr>
        <p:txBody>
          <a:bodyPr wrap="square" rtlCol="0">
            <a:spAutoFit/>
          </a:bodyPr>
          <a:lstStyle/>
          <a:p>
            <a:r>
              <a:rPr lang="en-US" sz="4400" dirty="0" smtClean="0">
                <a:solidFill>
                  <a:schemeClr val="bg1"/>
                </a:solidFill>
              </a:rPr>
              <a:t>Thursday, 4</a:t>
            </a:r>
            <a:r>
              <a:rPr lang="en-US" sz="4400" baseline="30000" dirty="0" smtClean="0">
                <a:solidFill>
                  <a:schemeClr val="bg1"/>
                </a:solidFill>
              </a:rPr>
              <a:t>th</a:t>
            </a:r>
            <a:r>
              <a:rPr lang="en-US" sz="4400" dirty="0" smtClean="0">
                <a:solidFill>
                  <a:schemeClr val="bg1"/>
                </a:solidFill>
              </a:rPr>
              <a:t> period lunch.</a:t>
            </a:r>
            <a:endParaRPr lang="en-US" sz="4400" dirty="0">
              <a:solidFill>
                <a:schemeClr val="bg1"/>
              </a:solidFill>
            </a:endParaRPr>
          </a:p>
        </p:txBody>
      </p:sp>
      <p:sp>
        <p:nvSpPr>
          <p:cNvPr id="3" name="Rectangle 2"/>
          <p:cNvSpPr/>
          <p:nvPr/>
        </p:nvSpPr>
        <p:spPr>
          <a:xfrm>
            <a:off x="876300" y="2248844"/>
            <a:ext cx="7607532" cy="769441"/>
          </a:xfrm>
          <a:prstGeom prst="rect">
            <a:avLst/>
          </a:prstGeom>
        </p:spPr>
        <p:txBody>
          <a:bodyPr wrap="none">
            <a:spAutoFit/>
          </a:bodyPr>
          <a:lstStyle/>
          <a:p>
            <a:r>
              <a:rPr lang="en-US" sz="4400" dirty="0" smtClean="0">
                <a:solidFill>
                  <a:schemeClr val="bg1"/>
                </a:solidFill>
                <a:latin typeface="Tahoma" panose="020B0604030504040204" pitchFamily="34" charset="0"/>
                <a:ea typeface="Tahoma" panose="020B0604030504040204" pitchFamily="34" charset="0"/>
                <a:cs typeface="Tahoma" panose="020B0604030504040204" pitchFamily="34" charset="0"/>
              </a:rPr>
              <a:t>This Wednesday, after school.</a:t>
            </a:r>
            <a:endParaRPr lang="en-US" sz="4400" dirty="0">
              <a:solidFill>
                <a:schemeClr val="bg1"/>
              </a:solidFill>
            </a:endParaRPr>
          </a:p>
        </p:txBody>
      </p:sp>
      <p:sp>
        <p:nvSpPr>
          <p:cNvPr id="4" name="Rectangle 3"/>
          <p:cNvSpPr/>
          <p:nvPr/>
        </p:nvSpPr>
        <p:spPr>
          <a:xfrm>
            <a:off x="475423" y="6098232"/>
            <a:ext cx="8193653" cy="461665"/>
          </a:xfrm>
          <a:prstGeom prst="rect">
            <a:avLst/>
          </a:prstGeom>
        </p:spPr>
        <p:txBody>
          <a:bodyPr wrap="none">
            <a:spAutoFit/>
          </a:bodyPr>
          <a:lstStyle/>
          <a:p>
            <a:r>
              <a:rPr lang="en-US" sz="2400" dirty="0" smtClean="0">
                <a:solidFill>
                  <a:schemeClr val="bg1">
                    <a:lumMod val="95000"/>
                    <a:lumOff val="5000"/>
                  </a:schemeClr>
                </a:solidFill>
                <a:latin typeface="Tahoma" panose="020B0604030504040204" pitchFamily="34" charset="0"/>
                <a:ea typeface="Tahoma" panose="020B0604030504040204" pitchFamily="34" charset="0"/>
                <a:cs typeface="Tahoma" panose="020B0604030504040204" pitchFamily="34" charset="0"/>
              </a:rPr>
              <a:t>We need at least 10 students and 3 adults at each session.</a:t>
            </a:r>
            <a:endParaRPr lang="en-US" sz="2400" dirty="0">
              <a:solidFill>
                <a:schemeClr val="bg1">
                  <a:lumMod val="95000"/>
                  <a:lumOff val="5000"/>
                </a:schemeClr>
              </a:solidFill>
            </a:endParaRPr>
          </a:p>
        </p:txBody>
      </p:sp>
      <p:pic>
        <p:nvPicPr>
          <p:cNvPr id="3074" name="Picture 2" descr="C:\Users\BDerfel\AppData\Local\Microsoft\Windows\Temporary Internet Files\Content.IE5\RKSBU8PR\MC90043156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9108" y="914930"/>
            <a:ext cx="1436634" cy="144621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BDerfel\AppData\Local\Microsoft\Windows\Temporary Internet Files\Content.IE5\GUUTYOJ2\MC90044133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67408" y="1143314"/>
            <a:ext cx="847392" cy="84739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C:\Users\BDerfel\AppData\Local\Microsoft\Windows\Temporary Internet Files\Content.IE5\GUUTYOJ2\MC90044133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2504" y="1131752"/>
            <a:ext cx="847392" cy="84739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BDerfel\AppData\Local\Microsoft\Windows\Temporary Internet Files\Content.IE5\RKSBU8PR\MC90043156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881740"/>
            <a:ext cx="1436634" cy="1446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4038649"/>
      </p:ext>
    </p:extLst>
  </p:cSld>
  <p:clrMapOvr>
    <a:masterClrMapping/>
  </p:clrMapOvr>
  <mc:AlternateContent xmlns:mc="http://schemas.openxmlformats.org/markup-compatibility/2006" xmlns:p14="http://schemas.microsoft.com/office/powerpoint/2010/main">
    <mc:Choice Requires="p14">
      <p:transition spd="slow" p14:dur="3000" advClick="0" advTm="11000">
        <p14:shred/>
      </p:transition>
    </mc:Choice>
    <mc:Fallback xmlns="">
      <p:transition spd="slow" advClick="0" advTm="11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1438" y="3733800"/>
            <a:ext cx="8779691" cy="1877437"/>
          </a:xfrm>
          <a:prstGeom prst="rect">
            <a:avLst/>
          </a:prstGeom>
          <a:noFill/>
        </p:spPr>
        <p:txBody>
          <a:bodyPr wrap="square" rtlCol="0">
            <a:spAutoFit/>
          </a:bodyPr>
          <a:lstStyle/>
          <a:p>
            <a:r>
              <a:rPr lang="en-US" sz="3200" u="sng" dirty="0" smtClean="0">
                <a:solidFill>
                  <a:schemeClr val="bg1"/>
                </a:solidFill>
                <a:latin typeface="Times New Roman" pitchFamily="18" charset="0"/>
                <a:cs typeface="Times New Roman" pitchFamily="18" charset="0"/>
              </a:rPr>
              <a:t>Tuesday:</a:t>
            </a:r>
          </a:p>
          <a:p>
            <a:pPr marL="457200" lvl="0" indent="-457200">
              <a:buFont typeface="Arial" panose="020B0604020202020204" pitchFamily="34" charset="0"/>
              <a:buChar char="•"/>
            </a:pPr>
            <a:r>
              <a:rPr lang="en-US" sz="2800" dirty="0">
                <a:solidFill>
                  <a:schemeClr val="bg1"/>
                </a:solidFill>
              </a:rPr>
              <a:t>Varsity Girls Soccer </a:t>
            </a:r>
            <a:r>
              <a:rPr lang="en-US" sz="2800" dirty="0">
                <a:solidFill>
                  <a:schemeClr val="bg1"/>
                </a:solidFill>
              </a:rPr>
              <a:t>at Greene on Tuesday, October 22</a:t>
            </a:r>
            <a:r>
              <a:rPr lang="en-US" sz="2800" baseline="30000" dirty="0">
                <a:solidFill>
                  <a:schemeClr val="bg1"/>
                </a:solidFill>
              </a:rPr>
              <a:t>nd</a:t>
            </a:r>
            <a:r>
              <a:rPr lang="en-US" sz="2800" dirty="0">
                <a:solidFill>
                  <a:schemeClr val="bg1"/>
                </a:solidFill>
              </a:rPr>
              <a:t> @ 3:30 p.m. (no </a:t>
            </a:r>
            <a:r>
              <a:rPr lang="en-US" sz="2800" dirty="0" smtClean="0">
                <a:solidFill>
                  <a:schemeClr val="bg1"/>
                </a:solidFill>
              </a:rPr>
              <a:t>admission </a:t>
            </a:r>
            <a:r>
              <a:rPr lang="en-US" sz="2800" dirty="0">
                <a:solidFill>
                  <a:schemeClr val="bg1"/>
                </a:solidFill>
              </a:rPr>
              <a:t>charged</a:t>
            </a:r>
            <a:r>
              <a:rPr lang="en-US" sz="2800" dirty="0" smtClean="0">
                <a:solidFill>
                  <a:schemeClr val="bg1"/>
                </a:solidFill>
              </a:rPr>
              <a:t>).</a:t>
            </a:r>
          </a:p>
        </p:txBody>
      </p:sp>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7" name="TextBox 6"/>
          <p:cNvSpPr txBox="1"/>
          <p:nvPr/>
        </p:nvSpPr>
        <p:spPr>
          <a:xfrm>
            <a:off x="1605914" y="136819"/>
            <a:ext cx="5990743" cy="1077218"/>
          </a:xfrm>
          <a:prstGeom prst="rect">
            <a:avLst/>
          </a:prstGeom>
          <a:noFill/>
        </p:spPr>
        <p:txBody>
          <a:bodyPr wrap="none" rtlCol="0">
            <a:spAutoFit/>
          </a:bodyPr>
          <a:lstStyle/>
          <a:p>
            <a:pPr algn="ctr"/>
            <a:r>
              <a:rPr lang="en-US" sz="3200" dirty="0" smtClean="0">
                <a:solidFill>
                  <a:schemeClr val="accent6">
                    <a:lumMod val="50000"/>
                  </a:schemeClr>
                </a:solidFill>
              </a:rPr>
              <a:t>Newfield High School</a:t>
            </a:r>
          </a:p>
          <a:p>
            <a:pPr algn="ctr"/>
            <a:r>
              <a:rPr lang="en-US" sz="3200" dirty="0" smtClean="0">
                <a:solidFill>
                  <a:schemeClr val="accent6">
                    <a:lumMod val="50000"/>
                  </a:schemeClr>
                </a:solidFill>
              </a:rPr>
              <a:t>October </a:t>
            </a:r>
            <a:r>
              <a:rPr lang="en-US" sz="3200" dirty="0" smtClean="0">
                <a:solidFill>
                  <a:schemeClr val="accent6">
                    <a:lumMod val="50000"/>
                  </a:schemeClr>
                </a:solidFill>
              </a:rPr>
              <a:t>21</a:t>
            </a:r>
            <a:r>
              <a:rPr lang="en-US" sz="3200" baseline="30000" dirty="0" smtClean="0">
                <a:solidFill>
                  <a:schemeClr val="accent6">
                    <a:lumMod val="50000"/>
                  </a:schemeClr>
                </a:solidFill>
              </a:rPr>
              <a:t>st</a:t>
            </a:r>
            <a:r>
              <a:rPr lang="en-US" sz="3200" dirty="0" smtClean="0">
                <a:solidFill>
                  <a:schemeClr val="accent6">
                    <a:lumMod val="50000"/>
                  </a:schemeClr>
                </a:solidFill>
              </a:rPr>
              <a:t> </a:t>
            </a:r>
            <a:r>
              <a:rPr lang="en-US" sz="3200" dirty="0" smtClean="0">
                <a:solidFill>
                  <a:schemeClr val="accent6">
                    <a:lumMod val="50000"/>
                  </a:schemeClr>
                </a:solidFill>
              </a:rPr>
              <a:t>– </a:t>
            </a:r>
            <a:r>
              <a:rPr lang="en-US" sz="3200" dirty="0" smtClean="0">
                <a:solidFill>
                  <a:schemeClr val="accent6">
                    <a:lumMod val="50000"/>
                  </a:schemeClr>
                </a:solidFill>
              </a:rPr>
              <a:t>October </a:t>
            </a:r>
            <a:r>
              <a:rPr lang="en-US" sz="3200" dirty="0" smtClean="0">
                <a:solidFill>
                  <a:schemeClr val="accent6">
                    <a:lumMod val="50000"/>
                  </a:schemeClr>
                </a:solidFill>
              </a:rPr>
              <a:t>25</a:t>
            </a:r>
            <a:r>
              <a:rPr lang="en-US" sz="3200" baseline="30000" dirty="0" smtClean="0">
                <a:solidFill>
                  <a:schemeClr val="accent6">
                    <a:lumMod val="50000"/>
                  </a:schemeClr>
                </a:solidFill>
              </a:rPr>
              <a:t>th</a:t>
            </a:r>
            <a:endParaRPr lang="en-US" sz="3200" dirty="0">
              <a:solidFill>
                <a:schemeClr val="accent6">
                  <a:lumMod val="50000"/>
                </a:schemeClr>
              </a:solidFill>
            </a:endParaRPr>
          </a:p>
        </p:txBody>
      </p:sp>
      <p:sp>
        <p:nvSpPr>
          <p:cNvPr id="11" name="TextBox 10"/>
          <p:cNvSpPr txBox="1"/>
          <p:nvPr/>
        </p:nvSpPr>
        <p:spPr>
          <a:xfrm>
            <a:off x="298976" y="1447800"/>
            <a:ext cx="8610600" cy="1815882"/>
          </a:xfrm>
          <a:prstGeom prst="rect">
            <a:avLst/>
          </a:prstGeom>
          <a:noFill/>
        </p:spPr>
        <p:txBody>
          <a:bodyPr wrap="square" rtlCol="0">
            <a:spAutoFit/>
          </a:bodyPr>
          <a:lstStyle/>
          <a:p>
            <a:r>
              <a:rPr lang="en-US" sz="2800" u="sng" dirty="0" smtClean="0">
                <a:solidFill>
                  <a:schemeClr val="bg1"/>
                </a:solidFill>
              </a:rPr>
              <a:t>Monday</a:t>
            </a:r>
            <a:r>
              <a:rPr lang="en-US" sz="2800" dirty="0" smtClean="0">
                <a:solidFill>
                  <a:schemeClr val="bg1"/>
                </a:solidFill>
              </a:rPr>
              <a:t>:</a:t>
            </a:r>
            <a:endParaRPr lang="en-US" sz="2800" dirty="0">
              <a:solidFill>
                <a:schemeClr val="bg1"/>
              </a:solidFill>
            </a:endParaRPr>
          </a:p>
          <a:p>
            <a:pPr marL="457200" lvl="0" indent="-457200">
              <a:buFont typeface="Arial" panose="020B0604020202020204" pitchFamily="34" charset="0"/>
              <a:buChar char="•"/>
            </a:pPr>
            <a:r>
              <a:rPr lang="en-US" sz="2800" dirty="0">
                <a:solidFill>
                  <a:schemeClr val="bg1"/>
                </a:solidFill>
              </a:rPr>
              <a:t>Modified Football vs. </a:t>
            </a:r>
            <a:r>
              <a:rPr lang="en-US" sz="2800" dirty="0" smtClean="0">
                <a:solidFill>
                  <a:schemeClr val="bg1"/>
                </a:solidFill>
              </a:rPr>
              <a:t>Trumansburg</a:t>
            </a:r>
          </a:p>
          <a:p>
            <a:pPr marL="457200" lvl="0" indent="-457200">
              <a:buFont typeface="Arial" panose="020B0604020202020204" pitchFamily="34" charset="0"/>
              <a:buChar char="•"/>
            </a:pPr>
            <a:r>
              <a:rPr lang="en-US" sz="2800" dirty="0" smtClean="0">
                <a:solidFill>
                  <a:schemeClr val="bg1"/>
                </a:solidFill>
              </a:rPr>
              <a:t>Volleyball </a:t>
            </a:r>
            <a:r>
              <a:rPr lang="en-US" sz="2800" dirty="0">
                <a:solidFill>
                  <a:schemeClr val="bg1"/>
                </a:solidFill>
              </a:rPr>
              <a:t>vs. </a:t>
            </a:r>
            <a:r>
              <a:rPr lang="en-US" sz="2800" dirty="0" smtClean="0">
                <a:solidFill>
                  <a:schemeClr val="bg1"/>
                </a:solidFill>
              </a:rPr>
              <a:t>TAE</a:t>
            </a:r>
          </a:p>
          <a:p>
            <a:pPr marL="457200" lvl="0" indent="-457200">
              <a:buFont typeface="Arial" panose="020B0604020202020204" pitchFamily="34" charset="0"/>
              <a:buChar char="•"/>
            </a:pPr>
            <a:r>
              <a:rPr lang="en-US" sz="2800" dirty="0" smtClean="0">
                <a:solidFill>
                  <a:schemeClr val="bg1"/>
                </a:solidFill>
              </a:rPr>
              <a:t>Upward Bound 3:00 in room 106</a:t>
            </a:r>
            <a:endParaRPr lang="en-US" sz="2800" dirty="0">
              <a:solidFill>
                <a:schemeClr val="bg1"/>
              </a:solidFill>
            </a:endParaRPr>
          </a:p>
        </p:txBody>
      </p:sp>
    </p:spTree>
    <p:extLst>
      <p:ext uri="{BB962C8B-B14F-4D97-AF65-F5344CB8AC3E}">
        <p14:creationId xmlns:p14="http://schemas.microsoft.com/office/powerpoint/2010/main" val="1187255909"/>
      </p:ext>
    </p:extLst>
  </p:cSld>
  <p:clrMapOvr>
    <a:masterClrMapping/>
  </p:clrMapOvr>
  <mc:AlternateContent xmlns:mc="http://schemas.openxmlformats.org/markup-compatibility/2006">
    <mc:Choice xmlns:p14="http://schemas.microsoft.com/office/powerpoint/2010/main" Requires="p14">
      <p:transition spd="slow" p14:dur="4400" advClick="0" advTm="9000">
        <p14:honeycomb/>
      </p:transition>
    </mc:Choice>
    <mc:Fallback>
      <p:transition spd="slow" advClick="0" advTm="9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9" name="TextBox 8"/>
          <p:cNvSpPr txBox="1"/>
          <p:nvPr/>
        </p:nvSpPr>
        <p:spPr>
          <a:xfrm>
            <a:off x="1605914" y="152400"/>
            <a:ext cx="5990743" cy="1077218"/>
          </a:xfrm>
          <a:prstGeom prst="rect">
            <a:avLst/>
          </a:prstGeom>
          <a:noFill/>
        </p:spPr>
        <p:txBody>
          <a:bodyPr wrap="none" rtlCol="0">
            <a:spAutoFit/>
          </a:bodyPr>
          <a:lstStyle/>
          <a:p>
            <a:pPr algn="ctr"/>
            <a:r>
              <a:rPr lang="en-US" sz="3200" dirty="0" smtClean="0">
                <a:solidFill>
                  <a:schemeClr val="accent6">
                    <a:lumMod val="50000"/>
                  </a:schemeClr>
                </a:solidFill>
              </a:rPr>
              <a:t>Newfield High School</a:t>
            </a:r>
          </a:p>
          <a:p>
            <a:pPr algn="ctr"/>
            <a:r>
              <a:rPr lang="en-US" sz="3200" dirty="0" smtClean="0">
                <a:solidFill>
                  <a:schemeClr val="accent6">
                    <a:lumMod val="50000"/>
                  </a:schemeClr>
                </a:solidFill>
              </a:rPr>
              <a:t>October </a:t>
            </a:r>
            <a:r>
              <a:rPr lang="en-US" sz="3200" dirty="0" smtClean="0">
                <a:solidFill>
                  <a:schemeClr val="accent6">
                    <a:lumMod val="50000"/>
                  </a:schemeClr>
                </a:solidFill>
              </a:rPr>
              <a:t>21</a:t>
            </a:r>
            <a:r>
              <a:rPr lang="en-US" sz="3200" baseline="30000" dirty="0" smtClean="0">
                <a:solidFill>
                  <a:schemeClr val="accent6">
                    <a:lumMod val="50000"/>
                  </a:schemeClr>
                </a:solidFill>
              </a:rPr>
              <a:t>st</a:t>
            </a:r>
            <a:r>
              <a:rPr lang="en-US" sz="3200" dirty="0" smtClean="0">
                <a:solidFill>
                  <a:schemeClr val="accent6">
                    <a:lumMod val="50000"/>
                  </a:schemeClr>
                </a:solidFill>
              </a:rPr>
              <a:t> </a:t>
            </a:r>
            <a:r>
              <a:rPr lang="en-US" sz="3200" dirty="0" smtClean="0">
                <a:solidFill>
                  <a:schemeClr val="accent6">
                    <a:lumMod val="50000"/>
                  </a:schemeClr>
                </a:solidFill>
              </a:rPr>
              <a:t>– </a:t>
            </a:r>
            <a:r>
              <a:rPr lang="en-US" sz="3200" dirty="0" smtClean="0">
                <a:solidFill>
                  <a:schemeClr val="accent6">
                    <a:lumMod val="50000"/>
                  </a:schemeClr>
                </a:solidFill>
              </a:rPr>
              <a:t>October </a:t>
            </a:r>
            <a:r>
              <a:rPr lang="en-US" sz="3200" dirty="0" smtClean="0">
                <a:solidFill>
                  <a:schemeClr val="accent6">
                    <a:lumMod val="50000"/>
                  </a:schemeClr>
                </a:solidFill>
              </a:rPr>
              <a:t>25</a:t>
            </a:r>
            <a:r>
              <a:rPr lang="en-US" sz="3200" baseline="30000" dirty="0" smtClean="0">
                <a:solidFill>
                  <a:schemeClr val="accent6">
                    <a:lumMod val="50000"/>
                  </a:schemeClr>
                </a:solidFill>
              </a:rPr>
              <a:t>th</a:t>
            </a:r>
            <a:endParaRPr lang="en-US" sz="3200" dirty="0">
              <a:solidFill>
                <a:schemeClr val="accent6">
                  <a:lumMod val="50000"/>
                </a:schemeClr>
              </a:solidFill>
            </a:endParaRPr>
          </a:p>
        </p:txBody>
      </p:sp>
      <p:sp>
        <p:nvSpPr>
          <p:cNvPr id="11" name="TextBox 10"/>
          <p:cNvSpPr txBox="1"/>
          <p:nvPr/>
        </p:nvSpPr>
        <p:spPr>
          <a:xfrm>
            <a:off x="211439" y="1981200"/>
            <a:ext cx="8779691" cy="3046988"/>
          </a:xfrm>
          <a:prstGeom prst="rect">
            <a:avLst/>
          </a:prstGeom>
          <a:noFill/>
        </p:spPr>
        <p:txBody>
          <a:bodyPr wrap="square" rtlCol="0">
            <a:spAutoFit/>
          </a:bodyPr>
          <a:lstStyle/>
          <a:p>
            <a:r>
              <a:rPr lang="en-US" sz="3200" u="sng" dirty="0" smtClean="0">
                <a:solidFill>
                  <a:schemeClr val="bg1"/>
                </a:solidFill>
                <a:latin typeface="Times New Roman" pitchFamily="18" charset="0"/>
                <a:cs typeface="Times New Roman" pitchFamily="18" charset="0"/>
              </a:rPr>
              <a:t>Wedne</a:t>
            </a:r>
            <a:r>
              <a:rPr lang="en-US" sz="3200" u="sng" dirty="0" smtClean="0">
                <a:solidFill>
                  <a:schemeClr val="bg1"/>
                </a:solidFill>
                <a:latin typeface="Times New Roman" pitchFamily="18" charset="0"/>
                <a:cs typeface="Times New Roman" pitchFamily="18" charset="0"/>
              </a:rPr>
              <a:t>sday:</a:t>
            </a:r>
          </a:p>
          <a:p>
            <a:pPr marL="457200" indent="-457200">
              <a:buFont typeface="Arial" panose="020B0604020202020204" pitchFamily="34" charset="0"/>
              <a:buChar char="•"/>
            </a:pPr>
            <a:r>
              <a:rPr lang="en-US" sz="3200" dirty="0" smtClean="0">
                <a:solidFill>
                  <a:schemeClr val="bg1"/>
                </a:solidFill>
                <a:latin typeface="Times New Roman" pitchFamily="18" charset="0"/>
                <a:cs typeface="Times New Roman" pitchFamily="18" charset="0"/>
              </a:rPr>
              <a:t>Varsity Boys Soccer @ End, 5:00 (no admission charged)</a:t>
            </a:r>
          </a:p>
          <a:p>
            <a:pPr marL="457200" indent="-457200">
              <a:buFont typeface="Arial" panose="020B0604020202020204" pitchFamily="34" charset="0"/>
              <a:buChar char="•"/>
            </a:pPr>
            <a:r>
              <a:rPr lang="en-US" sz="3200" dirty="0" smtClean="0">
                <a:solidFill>
                  <a:schemeClr val="bg1"/>
                </a:solidFill>
                <a:latin typeface="Times New Roman" pitchFamily="18" charset="0"/>
                <a:cs typeface="Times New Roman" pitchFamily="18" charset="0"/>
              </a:rPr>
              <a:t>Electronics Policy Meeting – 3:00</a:t>
            </a:r>
          </a:p>
          <a:p>
            <a:pPr marL="457200" indent="-457200">
              <a:buFont typeface="Arial" panose="020B0604020202020204" pitchFamily="34" charset="0"/>
              <a:buChar char="•"/>
            </a:pPr>
            <a:r>
              <a:rPr lang="en-US" sz="3200" dirty="0" smtClean="0">
                <a:solidFill>
                  <a:schemeClr val="bg1"/>
                </a:solidFill>
                <a:latin typeface="Times New Roman" pitchFamily="18" charset="0"/>
                <a:cs typeface="Times New Roman" pitchFamily="18" charset="0"/>
              </a:rPr>
              <a:t>Sources of Strength Training:  8:00 – 12:30</a:t>
            </a:r>
          </a:p>
          <a:p>
            <a:pPr marL="457200" indent="-457200">
              <a:buFont typeface="Arial" panose="020B0604020202020204" pitchFamily="34" charset="0"/>
              <a:buChar char="•"/>
            </a:pPr>
            <a:r>
              <a:rPr lang="en-US" sz="3200" dirty="0" smtClean="0">
                <a:solidFill>
                  <a:schemeClr val="bg1"/>
                </a:solidFill>
                <a:latin typeface="Times New Roman" pitchFamily="18" charset="0"/>
                <a:cs typeface="Times New Roman" pitchFamily="18" charset="0"/>
              </a:rPr>
              <a:t>Interviews for Ithaca College Dishwashers</a:t>
            </a:r>
            <a:endParaRPr lang="en-US" sz="3200" dirty="0" smtClean="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362742358"/>
      </p:ext>
    </p:extLst>
  </p:cSld>
  <p:clrMapOvr>
    <a:masterClrMapping/>
  </p:clrMapOvr>
  <mc:AlternateContent xmlns:mc="http://schemas.openxmlformats.org/markup-compatibility/2006">
    <mc:Choice xmlns:p14="http://schemas.microsoft.com/office/powerpoint/2010/main" Requires="p14">
      <p:transition spd="slow" p14:dur="1600" advClick="0" advTm="9000">
        <p14:prism isInverted="1"/>
      </p:transition>
    </mc:Choice>
    <mc:Fallback>
      <p:transition spd="slow" advClick="0" advTm="9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9" name="TextBox 8"/>
          <p:cNvSpPr txBox="1"/>
          <p:nvPr/>
        </p:nvSpPr>
        <p:spPr>
          <a:xfrm>
            <a:off x="1605914" y="152400"/>
            <a:ext cx="5990743" cy="1077218"/>
          </a:xfrm>
          <a:prstGeom prst="rect">
            <a:avLst/>
          </a:prstGeom>
          <a:noFill/>
        </p:spPr>
        <p:txBody>
          <a:bodyPr wrap="none" rtlCol="0">
            <a:spAutoFit/>
          </a:bodyPr>
          <a:lstStyle/>
          <a:p>
            <a:pPr algn="ctr"/>
            <a:r>
              <a:rPr lang="en-US" sz="3200" dirty="0" smtClean="0">
                <a:solidFill>
                  <a:schemeClr val="accent6">
                    <a:lumMod val="50000"/>
                  </a:schemeClr>
                </a:solidFill>
              </a:rPr>
              <a:t>Newfield High School</a:t>
            </a:r>
          </a:p>
          <a:p>
            <a:pPr algn="ctr"/>
            <a:r>
              <a:rPr lang="en-US" sz="3200" dirty="0" smtClean="0">
                <a:solidFill>
                  <a:schemeClr val="accent6">
                    <a:lumMod val="50000"/>
                  </a:schemeClr>
                </a:solidFill>
              </a:rPr>
              <a:t>October </a:t>
            </a:r>
            <a:r>
              <a:rPr lang="en-US" sz="3200" dirty="0" smtClean="0">
                <a:solidFill>
                  <a:schemeClr val="accent6">
                    <a:lumMod val="50000"/>
                  </a:schemeClr>
                </a:solidFill>
              </a:rPr>
              <a:t>21</a:t>
            </a:r>
            <a:r>
              <a:rPr lang="en-US" sz="3200" baseline="30000" dirty="0" smtClean="0">
                <a:solidFill>
                  <a:schemeClr val="accent6">
                    <a:lumMod val="50000"/>
                  </a:schemeClr>
                </a:solidFill>
              </a:rPr>
              <a:t>st</a:t>
            </a:r>
            <a:r>
              <a:rPr lang="en-US" sz="3200" dirty="0" smtClean="0">
                <a:solidFill>
                  <a:schemeClr val="accent6">
                    <a:lumMod val="50000"/>
                  </a:schemeClr>
                </a:solidFill>
              </a:rPr>
              <a:t> </a:t>
            </a:r>
            <a:r>
              <a:rPr lang="en-US" sz="3200" dirty="0" smtClean="0">
                <a:solidFill>
                  <a:schemeClr val="accent6">
                    <a:lumMod val="50000"/>
                  </a:schemeClr>
                </a:solidFill>
              </a:rPr>
              <a:t>– </a:t>
            </a:r>
            <a:r>
              <a:rPr lang="en-US" sz="3200" dirty="0" smtClean="0">
                <a:solidFill>
                  <a:schemeClr val="accent6">
                    <a:lumMod val="50000"/>
                  </a:schemeClr>
                </a:solidFill>
              </a:rPr>
              <a:t>October </a:t>
            </a:r>
            <a:r>
              <a:rPr lang="en-US" sz="3200" dirty="0" smtClean="0">
                <a:solidFill>
                  <a:schemeClr val="accent6">
                    <a:lumMod val="50000"/>
                  </a:schemeClr>
                </a:solidFill>
              </a:rPr>
              <a:t>25</a:t>
            </a:r>
            <a:r>
              <a:rPr lang="en-US" sz="3200" baseline="30000" dirty="0" smtClean="0">
                <a:solidFill>
                  <a:schemeClr val="accent6">
                    <a:lumMod val="50000"/>
                  </a:schemeClr>
                </a:solidFill>
              </a:rPr>
              <a:t>th</a:t>
            </a:r>
            <a:endParaRPr lang="en-US" sz="3200" dirty="0">
              <a:solidFill>
                <a:schemeClr val="accent6">
                  <a:lumMod val="50000"/>
                </a:schemeClr>
              </a:solidFill>
            </a:endParaRPr>
          </a:p>
        </p:txBody>
      </p:sp>
      <p:sp>
        <p:nvSpPr>
          <p:cNvPr id="13" name="TextBox 12"/>
          <p:cNvSpPr txBox="1"/>
          <p:nvPr/>
        </p:nvSpPr>
        <p:spPr>
          <a:xfrm>
            <a:off x="241919" y="1981200"/>
            <a:ext cx="8779691" cy="1569660"/>
          </a:xfrm>
          <a:prstGeom prst="rect">
            <a:avLst/>
          </a:prstGeom>
          <a:noFill/>
        </p:spPr>
        <p:txBody>
          <a:bodyPr wrap="square" rtlCol="0">
            <a:spAutoFit/>
          </a:bodyPr>
          <a:lstStyle/>
          <a:p>
            <a:r>
              <a:rPr lang="en-US" sz="3200" u="sng" dirty="0" smtClean="0">
                <a:solidFill>
                  <a:schemeClr val="bg1"/>
                </a:solidFill>
                <a:latin typeface="Times New Roman" pitchFamily="18" charset="0"/>
                <a:cs typeface="Times New Roman" pitchFamily="18" charset="0"/>
              </a:rPr>
              <a:t>Thursday:</a:t>
            </a:r>
          </a:p>
          <a:p>
            <a:pPr marL="457200" indent="-457200">
              <a:buFont typeface="Arial" panose="020B0604020202020204" pitchFamily="34" charset="0"/>
              <a:buChar char="•"/>
            </a:pPr>
            <a:r>
              <a:rPr lang="en-US" sz="3200" dirty="0" smtClean="0">
                <a:solidFill>
                  <a:schemeClr val="bg1"/>
                </a:solidFill>
                <a:latin typeface="Times New Roman" pitchFamily="18" charset="0"/>
                <a:cs typeface="Times New Roman" pitchFamily="18" charset="0"/>
              </a:rPr>
              <a:t>Interviews for Ithaca College Dishwashers</a:t>
            </a:r>
          </a:p>
          <a:p>
            <a:pPr marL="457200" indent="-457200">
              <a:buFont typeface="Arial" panose="020B0604020202020204" pitchFamily="34" charset="0"/>
              <a:buChar char="•"/>
            </a:pPr>
            <a:r>
              <a:rPr lang="en-US" sz="3200" dirty="0" smtClean="0">
                <a:solidFill>
                  <a:schemeClr val="bg1"/>
                </a:solidFill>
                <a:latin typeface="Times New Roman" pitchFamily="18" charset="0"/>
                <a:cs typeface="Times New Roman" pitchFamily="18" charset="0"/>
              </a:rPr>
              <a:t>Electronics Policy Meeting – 4</a:t>
            </a:r>
            <a:r>
              <a:rPr lang="en-US" sz="3200" baseline="30000" dirty="0" smtClean="0">
                <a:solidFill>
                  <a:schemeClr val="bg1"/>
                </a:solidFill>
                <a:latin typeface="Times New Roman" pitchFamily="18" charset="0"/>
                <a:cs typeface="Times New Roman" pitchFamily="18" charset="0"/>
              </a:rPr>
              <a:t>th</a:t>
            </a:r>
            <a:r>
              <a:rPr lang="en-US" sz="3200" dirty="0" smtClean="0">
                <a:solidFill>
                  <a:schemeClr val="bg1"/>
                </a:solidFill>
                <a:latin typeface="Times New Roman" pitchFamily="18" charset="0"/>
                <a:cs typeface="Times New Roman" pitchFamily="18" charset="0"/>
              </a:rPr>
              <a:t> period lunch</a:t>
            </a:r>
          </a:p>
        </p:txBody>
      </p:sp>
      <p:sp>
        <p:nvSpPr>
          <p:cNvPr id="14" name="TextBox 13"/>
          <p:cNvSpPr txBox="1"/>
          <p:nvPr/>
        </p:nvSpPr>
        <p:spPr>
          <a:xfrm>
            <a:off x="364309" y="4134267"/>
            <a:ext cx="8779691" cy="1077218"/>
          </a:xfrm>
          <a:prstGeom prst="rect">
            <a:avLst/>
          </a:prstGeom>
          <a:noFill/>
        </p:spPr>
        <p:txBody>
          <a:bodyPr wrap="square" rtlCol="0">
            <a:spAutoFit/>
          </a:bodyPr>
          <a:lstStyle/>
          <a:p>
            <a:r>
              <a:rPr lang="en-US" sz="3200" u="sng" dirty="0" smtClean="0">
                <a:solidFill>
                  <a:schemeClr val="bg1"/>
                </a:solidFill>
                <a:latin typeface="Times New Roman" pitchFamily="18" charset="0"/>
                <a:cs typeface="Times New Roman" pitchFamily="18" charset="0"/>
              </a:rPr>
              <a:t>Fri</a:t>
            </a:r>
            <a:r>
              <a:rPr lang="en-US" sz="3200" u="sng" dirty="0" smtClean="0">
                <a:solidFill>
                  <a:schemeClr val="bg1"/>
                </a:solidFill>
                <a:latin typeface="Times New Roman" pitchFamily="18" charset="0"/>
                <a:cs typeface="Times New Roman" pitchFamily="18" charset="0"/>
              </a:rPr>
              <a:t>day:</a:t>
            </a:r>
          </a:p>
          <a:p>
            <a:pPr marL="457200" indent="-457200">
              <a:buFont typeface="Arial" panose="020B0604020202020204" pitchFamily="34" charset="0"/>
              <a:buChar char="•"/>
            </a:pPr>
            <a:r>
              <a:rPr lang="en-US" sz="3200" dirty="0" smtClean="0">
                <a:solidFill>
                  <a:schemeClr val="bg1"/>
                </a:solidFill>
                <a:latin typeface="Times New Roman" pitchFamily="18" charset="0"/>
                <a:cs typeface="Times New Roman" pitchFamily="18" charset="0"/>
              </a:rPr>
              <a:t>Report Cards sent home</a:t>
            </a:r>
            <a:endParaRPr lang="en-US" sz="3200" dirty="0" smtClean="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618984987"/>
      </p:ext>
    </p:extLst>
  </p:cSld>
  <p:clrMapOvr>
    <a:masterClrMapping/>
  </p:clrMapOvr>
  <mc:AlternateContent xmlns:mc="http://schemas.openxmlformats.org/markup-compatibility/2006" xmlns:p14="http://schemas.microsoft.com/office/powerpoint/2010/main">
    <mc:Choice Requires="p14">
      <p:transition spd="slow" p14:dur="1600" advClick="0" advTm="10000">
        <p14:prism isInverted="1"/>
      </p:transition>
    </mc:Choice>
    <mc:Fallback xmlns="">
      <p:transition spd="slow" advClick="0" advTm="10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5521" y="220160"/>
            <a:ext cx="2952958" cy="924475"/>
          </a:xfrm>
        </p:spPr>
        <p:txBody>
          <a:bodyPr/>
          <a:lstStyle/>
          <a:p>
            <a:r>
              <a:rPr lang="en-US" dirty="0" smtClean="0">
                <a:solidFill>
                  <a:schemeClr val="bg1">
                    <a:lumMod val="95000"/>
                    <a:lumOff val="5000"/>
                  </a:schemeClr>
                </a:solidFill>
              </a:rPr>
              <a:t>Brain Teaser</a:t>
            </a:r>
            <a:endParaRPr lang="en-US" dirty="0">
              <a:solidFill>
                <a:schemeClr val="bg1">
                  <a:lumMod val="95000"/>
                  <a:lumOff val="5000"/>
                </a:schemeClr>
              </a:solidFill>
            </a:endParaRPr>
          </a:p>
        </p:txBody>
      </p:sp>
      <p:sp>
        <p:nvSpPr>
          <p:cNvPr id="4" name="Content Placeholder 2"/>
          <p:cNvSpPr txBox="1">
            <a:spLocks/>
          </p:cNvSpPr>
          <p:nvPr/>
        </p:nvSpPr>
        <p:spPr>
          <a:xfrm>
            <a:off x="457200" y="5486400"/>
            <a:ext cx="8229600" cy="114300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lumMod val="95000"/>
                    <a:lumOff val="5000"/>
                  </a:schemeClr>
                </a:solidFill>
              </a:rPr>
              <a:t>Be one of the first five people to tell me the answer and you will win a free ice-cream!</a:t>
            </a:r>
            <a:endParaRPr lang="en-US" dirty="0">
              <a:solidFill>
                <a:schemeClr val="bg1">
                  <a:lumMod val="95000"/>
                  <a:lumOff val="5000"/>
                </a:schemeClr>
              </a:solidFill>
            </a:endParaRPr>
          </a:p>
        </p:txBody>
      </p:sp>
      <p:pic>
        <p:nvPicPr>
          <p:cNvPr id="2050" name="Picture 2" descr="C:\Users\BDerfel\AppData\Local\Microsoft\Windows\Temporary Internet Files\Content.IE5\XL7AIYFS\MC9002340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8405794" y="72279"/>
            <a:ext cx="562012" cy="107235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Derfel\AppData\Local\Microsoft\Windows\Temporary Internet Files\Content.IE5\D56WN5HE\MC90041060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75481"/>
            <a:ext cx="1000918" cy="98442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962400" y="1463040"/>
            <a:ext cx="907621" cy="3416320"/>
          </a:xfrm>
          <a:prstGeom prst="rect">
            <a:avLst/>
          </a:prstGeom>
          <a:noFill/>
        </p:spPr>
        <p:txBody>
          <a:bodyPr wrap="none" lIns="91440" tIns="45720" rIns="91440" bIns="45720">
            <a:spAutoFit/>
          </a:bodyPr>
          <a:lstStyle/>
          <a:p>
            <a:pPr algn="ctr"/>
            <a:r>
              <a:rPr lang="en-US" sz="7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a:t>
            </a:r>
          </a:p>
          <a:p>
            <a:pPr algn="ctr"/>
            <a:r>
              <a:rPr lang="en-US" sz="7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a:t>
            </a:r>
          </a:p>
          <a:p>
            <a:pPr algn="ctr"/>
            <a:r>
              <a:rPr lang="en-US" sz="7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a:t>
            </a:r>
            <a:endParaRPr lang="en-US" sz="7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405892624"/>
      </p:ext>
    </p:extLst>
  </p:cSld>
  <p:clrMapOvr>
    <a:masterClrMapping/>
  </p:clrMapOvr>
  <mc:AlternateContent xmlns:mc="http://schemas.openxmlformats.org/markup-compatibility/2006" xmlns:p14="http://schemas.microsoft.com/office/powerpoint/2010/main">
    <mc:Choice Requires="p14">
      <p:transition spd="slow" p14:dur="2500" advClick="0" advTm="9000">
        <p:checker/>
      </p:transition>
    </mc:Choice>
    <mc:Fallback xmlns="">
      <p:transition spd="slow" advClick="0" advTm="9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500" fill="hold"/>
                                        <p:tgtEl>
                                          <p:spTgt spid="2051"/>
                                        </p:tgtEl>
                                        <p:attrNameLst>
                                          <p:attrName>ppt_w</p:attrName>
                                        </p:attrNameLst>
                                      </p:cBhvr>
                                      <p:tavLst>
                                        <p:tav tm="0">
                                          <p:val>
                                            <p:fltVal val="0"/>
                                          </p:val>
                                        </p:tav>
                                        <p:tav tm="100000">
                                          <p:val>
                                            <p:strVal val="#ppt_w"/>
                                          </p:val>
                                        </p:tav>
                                      </p:tavLst>
                                    </p:anim>
                                    <p:anim calcmode="lin" valueType="num">
                                      <p:cBhvr>
                                        <p:cTn id="8" dur="500" fill="hold"/>
                                        <p:tgtEl>
                                          <p:spTgt spid="2051"/>
                                        </p:tgtEl>
                                        <p:attrNameLst>
                                          <p:attrName>ppt_h</p:attrName>
                                        </p:attrNameLst>
                                      </p:cBhvr>
                                      <p:tavLst>
                                        <p:tav tm="0">
                                          <p:val>
                                            <p:fltVal val="0"/>
                                          </p:val>
                                        </p:tav>
                                        <p:tav tm="100000">
                                          <p:val>
                                            <p:strVal val="#ppt_h"/>
                                          </p:val>
                                        </p:tav>
                                      </p:tavLst>
                                    </p:anim>
                                    <p:animEffect transition="in" filter="fade">
                                      <p:cBhvr>
                                        <p:cTn id="9" dur="500"/>
                                        <p:tgtEl>
                                          <p:spTgt spid="2051"/>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randombar(horizontal)">
                                      <p:cBhvr>
                                        <p:cTn id="13"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1541</TotalTime>
  <Words>347</Words>
  <Application>Microsoft Office PowerPoint</Application>
  <PresentationFormat>On-screen Show (4:3)</PresentationFormat>
  <Paragraphs>50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Summer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Brain Teaser</vt:lpstr>
      <vt:lpstr>Sorting Recycling</vt:lpstr>
      <vt:lpstr>Composting</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209</cp:revision>
  <dcterms:created xsi:type="dcterms:W3CDTF">2013-08-29T18:32:30Z</dcterms:created>
  <dcterms:modified xsi:type="dcterms:W3CDTF">2013-10-21T10:56:11Z</dcterms:modified>
</cp:coreProperties>
</file>