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90" r:id="rId2"/>
    <p:sldId id="295" r:id="rId3"/>
    <p:sldId id="292" r:id="rId4"/>
    <p:sldId id="291" r:id="rId5"/>
    <p:sldId id="300" r:id="rId6"/>
    <p:sldId id="294" r:id="rId7"/>
    <p:sldId id="293" r:id="rId8"/>
    <p:sldId id="299" r:id="rId9"/>
    <p:sldId id="29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32" y="-102"/>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10/11/2013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600">
            <a:alpha val="63000"/>
          </a:srgbClr>
        </a:soli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5115F8BD-F409-4CAB-B840-81A39AEEC6FE}" type="datetimeFigureOut">
              <a:rPr lang="en-US" smtClean="0"/>
              <a:pPr/>
              <a:t>10/11/2013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E0D26A31-87AA-4AD1-B0D5-ACDD782F4679}" type="slidenum">
              <a:rPr lang="en-US" smtClean="0"/>
              <a:pPr/>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url?sa=i&amp;rct=j&amp;q=recycling+logo&amp;source=images&amp;cd=&amp;cad=rja&amp;docid=mFDigAsdyku6hM&amp;tbnid=XfqeSnnQ41NYMM:&amp;ved=0CAUQjRw&amp;url=http://www.clker.com/clipart-68601.html&amp;ei=I25EUqqAOoW68ASFwYCACg&amp;bvm=bv.53217764,d.eWU&amp;psig=AFQjCNGZaWdS0TrjILi2NxOjGvf4aLdIJw&amp;ust=1380302731354937" TargetMode="Externa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gif"/><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90684" y="152400"/>
            <a:ext cx="6021200" cy="1077218"/>
          </a:xfrm>
          <a:prstGeom prst="rect">
            <a:avLst/>
          </a:prstGeom>
          <a:noFill/>
        </p:spPr>
        <p:txBody>
          <a:bodyPr wrap="none" rtlCol="0">
            <a:spAutoFit/>
          </a:bodyPr>
          <a:lstStyle/>
          <a:p>
            <a:pPr algn="ctr"/>
            <a:r>
              <a:rPr lang="en-US" sz="3200" dirty="0" smtClean="0"/>
              <a:t>Newfield High School</a:t>
            </a:r>
          </a:p>
          <a:p>
            <a:pPr algn="ctr"/>
            <a:r>
              <a:rPr lang="en-US" sz="3200" dirty="0" smtClean="0"/>
              <a:t>October </a:t>
            </a:r>
            <a:r>
              <a:rPr lang="en-US" sz="3200" dirty="0" smtClean="0"/>
              <a:t>15</a:t>
            </a:r>
            <a:r>
              <a:rPr lang="en-US" sz="3200" baseline="30000" dirty="0" smtClean="0"/>
              <a:t>th</a:t>
            </a:r>
            <a:r>
              <a:rPr lang="en-US" sz="3200" dirty="0" smtClean="0"/>
              <a:t> </a:t>
            </a:r>
            <a:r>
              <a:rPr lang="en-US" sz="3200" dirty="0" smtClean="0"/>
              <a:t>– October </a:t>
            </a:r>
            <a:r>
              <a:rPr lang="en-US" sz="3200" dirty="0" smtClean="0"/>
              <a:t>19</a:t>
            </a:r>
            <a:r>
              <a:rPr lang="en-US" sz="3200" baseline="30000" dirty="0" smtClean="0"/>
              <a:t>th</a:t>
            </a:r>
            <a:r>
              <a:rPr lang="en-US" sz="3200" dirty="0" smtClean="0"/>
              <a:t> </a:t>
            </a:r>
            <a:endParaRPr lang="en-US" sz="3200" dirty="0"/>
          </a:p>
        </p:txBody>
      </p:sp>
      <p:pic>
        <p:nvPicPr>
          <p:cNvPr id="2" name="Picture 2" descr="C:\Users\BDerfel\Pictures\School is Fun\spain pics in order\april 3\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2397092" y="498508"/>
            <a:ext cx="4408385" cy="6611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250" advClick="0" advTm="3000">
        <p:dissolve/>
      </p:transition>
    </mc:Choice>
    <mc:Fallback xmlns="">
      <p:transition spd="slow" advClick="0" advTm="3000">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9744014"/>
      </p:ext>
    </p:extLst>
  </p:cSld>
  <p:clrMapOvr>
    <a:masterClrMapping/>
  </p:clrMapOvr>
  <p:transition spd="slow" advClick="0" advTm="7000">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5432" y="1828800"/>
            <a:ext cx="8534400" cy="3046988"/>
          </a:xfrm>
          <a:prstGeom prst="rect">
            <a:avLst/>
          </a:prstGeom>
        </p:spPr>
        <p:txBody>
          <a:bodyPr wrap="square">
            <a:spAutoFit/>
          </a:bodyPr>
          <a:lstStyle/>
          <a:p>
            <a:r>
              <a:rPr lang="en-US" sz="4800" dirty="0" smtClean="0">
                <a:latin typeface="Times New Roman" panose="02020603050405020304" pitchFamily="18" charset="0"/>
                <a:ea typeface="Tahoma" panose="020B0604030504040204" pitchFamily="34" charset="0"/>
                <a:cs typeface="Times New Roman" panose="02020603050405020304" pitchFamily="18" charset="0"/>
              </a:rPr>
              <a:t>“Enabling </a:t>
            </a:r>
            <a:r>
              <a:rPr lang="en-US" sz="4800" dirty="0">
                <a:latin typeface="Times New Roman" panose="02020603050405020304" pitchFamily="18" charset="0"/>
                <a:ea typeface="Tahoma" panose="020B0604030504040204" pitchFamily="34" charset="0"/>
                <a:cs typeface="Times New Roman" panose="02020603050405020304" pitchFamily="18" charset="0"/>
              </a:rPr>
              <a:t>students to work in a </a:t>
            </a:r>
            <a:r>
              <a:rPr lang="en-US" sz="4800" i="1" dirty="0">
                <a:latin typeface="Times New Roman" panose="02020603050405020304" pitchFamily="18" charset="0"/>
                <a:ea typeface="Tahoma" panose="020B0604030504040204" pitchFamily="34" charset="0"/>
                <a:cs typeface="Times New Roman" panose="02020603050405020304" pitchFamily="18" charset="0"/>
              </a:rPr>
              <a:t>preferred learning mode</a:t>
            </a:r>
            <a:r>
              <a:rPr lang="en-US" sz="4800" dirty="0">
                <a:latin typeface="Times New Roman" panose="02020603050405020304" pitchFamily="18" charset="0"/>
                <a:ea typeface="Tahoma" panose="020B0604030504040204" pitchFamily="34" charset="0"/>
                <a:cs typeface="Times New Roman" panose="02020603050405020304" pitchFamily="18" charset="0"/>
              </a:rPr>
              <a:t> simply </a:t>
            </a:r>
            <a:r>
              <a:rPr lang="en-US" sz="4800" dirty="0" smtClean="0">
                <a:latin typeface="Times New Roman" panose="02020603050405020304" pitchFamily="18" charset="0"/>
                <a:ea typeface="Tahoma" panose="020B0604030504040204" pitchFamily="34" charset="0"/>
                <a:cs typeface="Times New Roman" panose="02020603050405020304" pitchFamily="18" charset="0"/>
              </a:rPr>
              <a:t>unencumbers </a:t>
            </a:r>
            <a:r>
              <a:rPr lang="en-US" sz="4800" dirty="0">
                <a:latin typeface="Times New Roman" panose="02020603050405020304" pitchFamily="18" charset="0"/>
                <a:ea typeface="Tahoma" panose="020B0604030504040204" pitchFamily="34" charset="0"/>
                <a:cs typeface="Times New Roman" panose="02020603050405020304" pitchFamily="18" charset="0"/>
              </a:rPr>
              <a:t>the learning process.” </a:t>
            </a:r>
            <a:endParaRPr lang="en-US" sz="48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Rectangle 1"/>
          <p:cNvSpPr/>
          <p:nvPr/>
        </p:nvSpPr>
        <p:spPr>
          <a:xfrm>
            <a:off x="3336865" y="5410200"/>
            <a:ext cx="5593775" cy="523220"/>
          </a:xfrm>
          <a:prstGeom prst="rect">
            <a:avLst/>
          </a:prstGeom>
        </p:spPr>
        <p:txBody>
          <a:bodyPr wrap="none">
            <a:spAutoFit/>
          </a:bodyPr>
          <a:lstStyle/>
          <a:p>
            <a:r>
              <a:rPr lang="en-US" sz="2800" dirty="0"/>
              <a:t>(Tomlinson &amp; McTighe, 2006).</a:t>
            </a:r>
          </a:p>
        </p:txBody>
      </p:sp>
      <p:pic>
        <p:nvPicPr>
          <p:cNvPr id="2052" name="Picture 4" descr="C:\Users\BDerfel\AppData\Local\Microsoft\Windows\Temporary Internet Files\Content.IE5\RKSBU8PR\MC90027951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288595"/>
            <a:ext cx="1407071" cy="138871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BDerfel\AppData\Local\Microsoft\Windows\Temporary Internet Files\Content.IE5\BKP02BCE\MC90038420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288595"/>
            <a:ext cx="1123950" cy="1567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69804"/>
      </p:ext>
    </p:extLst>
  </p:cSld>
  <p:clrMapOvr>
    <a:masterClrMapping/>
  </p:clrMapOvr>
  <mc:AlternateContent xmlns:mc="http://schemas.openxmlformats.org/markup-compatibility/2006" xmlns:p14="http://schemas.microsoft.com/office/powerpoint/2010/main">
    <mc:Choice Requires="p14">
      <p:transition spd="slow" advClick="0" advTm="7000">
        <p14:flash/>
      </p:transition>
    </mc:Choice>
    <mc:Fallback xmlns="">
      <p:transition spd="slow" advClick="0" advTm="7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82197"/>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TextBox 8"/>
          <p:cNvSpPr txBox="1"/>
          <p:nvPr/>
        </p:nvSpPr>
        <p:spPr>
          <a:xfrm>
            <a:off x="1076216" y="297865"/>
            <a:ext cx="7239000" cy="646331"/>
          </a:xfrm>
          <a:prstGeom prst="rect">
            <a:avLst/>
          </a:prstGeom>
          <a:noFill/>
        </p:spPr>
        <p:txBody>
          <a:bodyPr wrap="square" rtlCol="0">
            <a:spAutoFit/>
          </a:bodyPr>
          <a:lstStyle/>
          <a:p>
            <a:r>
              <a:rPr lang="en-US" sz="3600" dirty="0" smtClean="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rPr>
              <a:t>Electronics Policy planning session</a:t>
            </a:r>
            <a:endParaRPr lang="en-US" sz="3600" dirty="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0" name="TextBox 9"/>
          <p:cNvSpPr txBox="1"/>
          <p:nvPr/>
        </p:nvSpPr>
        <p:spPr>
          <a:xfrm>
            <a:off x="152400" y="5029200"/>
            <a:ext cx="8991600" cy="584775"/>
          </a:xfrm>
          <a:prstGeom prst="rect">
            <a:avLst/>
          </a:prstGeom>
          <a:noFill/>
        </p:spPr>
        <p:txBody>
          <a:bodyPr wrap="square" rtlCol="0">
            <a:spAutoFit/>
          </a:bodyPr>
          <a:lstStyle/>
          <a:p>
            <a:r>
              <a:rPr lang="en-US" sz="3200" dirty="0" smtClean="0"/>
              <a:t>Come to the one that works best for you.</a:t>
            </a:r>
            <a:endParaRPr lang="en-US" sz="3200" dirty="0"/>
          </a:p>
        </p:txBody>
      </p:sp>
      <p:sp>
        <p:nvSpPr>
          <p:cNvPr id="11" name="TextBox 10"/>
          <p:cNvSpPr txBox="1"/>
          <p:nvPr/>
        </p:nvSpPr>
        <p:spPr>
          <a:xfrm>
            <a:off x="600408" y="2209800"/>
            <a:ext cx="7994496" cy="646331"/>
          </a:xfrm>
          <a:prstGeom prst="rect">
            <a:avLst/>
          </a:prstGeom>
          <a:noFill/>
        </p:spPr>
        <p:txBody>
          <a:bodyPr wrap="square" rtlCol="0">
            <a:spAutoFit/>
          </a:bodyPr>
          <a:lstStyle/>
          <a:p>
            <a:r>
              <a:rPr lang="en-US" sz="3600" dirty="0" smtClean="0"/>
              <a:t>5</a:t>
            </a:r>
            <a:r>
              <a:rPr lang="en-US" sz="3600" baseline="30000" dirty="0" smtClean="0"/>
              <a:t>th</a:t>
            </a:r>
            <a:r>
              <a:rPr lang="en-US" sz="3600" dirty="0" smtClean="0"/>
              <a:t> period in the auditorium…</a:t>
            </a:r>
            <a:endParaRPr lang="en-US" sz="3600" dirty="0"/>
          </a:p>
        </p:txBody>
      </p:sp>
      <p:sp>
        <p:nvSpPr>
          <p:cNvPr id="12" name="TextBox 11"/>
          <p:cNvSpPr txBox="1"/>
          <p:nvPr/>
        </p:nvSpPr>
        <p:spPr>
          <a:xfrm>
            <a:off x="3505200" y="2871729"/>
            <a:ext cx="1219200" cy="769441"/>
          </a:xfrm>
          <a:prstGeom prst="rect">
            <a:avLst/>
          </a:prstGeom>
          <a:noFill/>
        </p:spPr>
        <p:txBody>
          <a:bodyPr wrap="square" rtlCol="0">
            <a:spAutoFit/>
          </a:bodyPr>
          <a:lstStyle/>
          <a:p>
            <a:r>
              <a:rPr lang="en-US" sz="4400" b="1" dirty="0" smtClean="0">
                <a:solidFill>
                  <a:schemeClr val="bg1">
                    <a:lumMod val="95000"/>
                    <a:lumOff val="5000"/>
                  </a:schemeClr>
                </a:solidFill>
              </a:rPr>
              <a:t>OR</a:t>
            </a:r>
            <a:endParaRPr lang="en-US" sz="4400" b="1" dirty="0">
              <a:solidFill>
                <a:schemeClr val="bg1">
                  <a:lumMod val="95000"/>
                  <a:lumOff val="5000"/>
                </a:schemeClr>
              </a:solidFill>
            </a:endParaRPr>
          </a:p>
        </p:txBody>
      </p:sp>
      <p:sp>
        <p:nvSpPr>
          <p:cNvPr id="13" name="TextBox 12"/>
          <p:cNvSpPr txBox="1"/>
          <p:nvPr/>
        </p:nvSpPr>
        <p:spPr>
          <a:xfrm>
            <a:off x="876300" y="3886200"/>
            <a:ext cx="6477000" cy="646331"/>
          </a:xfrm>
          <a:prstGeom prst="rect">
            <a:avLst/>
          </a:prstGeom>
          <a:noFill/>
        </p:spPr>
        <p:txBody>
          <a:bodyPr wrap="square" rtlCol="0">
            <a:spAutoFit/>
          </a:bodyPr>
          <a:lstStyle/>
          <a:p>
            <a:r>
              <a:rPr lang="en-US" sz="3600" dirty="0" smtClean="0"/>
              <a:t>Afterschool in the CCR lab</a:t>
            </a:r>
            <a:endParaRPr lang="en-US" sz="3600" dirty="0"/>
          </a:p>
        </p:txBody>
      </p:sp>
      <p:sp>
        <p:nvSpPr>
          <p:cNvPr id="3" name="Rectangle 2"/>
          <p:cNvSpPr/>
          <p:nvPr/>
        </p:nvSpPr>
        <p:spPr>
          <a:xfrm>
            <a:off x="2667000" y="1261199"/>
            <a:ext cx="3861313" cy="769441"/>
          </a:xfrm>
          <a:prstGeom prst="rect">
            <a:avLst/>
          </a:prstGeom>
        </p:spPr>
        <p:txBody>
          <a:bodyPr wrap="none">
            <a:spAutoFit/>
          </a:bodyPr>
          <a:lstStyle/>
          <a:p>
            <a:r>
              <a:rPr lang="en-US" sz="4400" dirty="0">
                <a:latin typeface="Tahoma" panose="020B0604030504040204" pitchFamily="34" charset="0"/>
                <a:ea typeface="Tahoma" panose="020B0604030504040204" pitchFamily="34" charset="0"/>
                <a:cs typeface="Tahoma" panose="020B0604030504040204" pitchFamily="34" charset="0"/>
              </a:rPr>
              <a:t>This Thursday </a:t>
            </a:r>
            <a:endParaRPr lang="en-US" sz="4400" dirty="0"/>
          </a:p>
        </p:txBody>
      </p:sp>
      <p:sp>
        <p:nvSpPr>
          <p:cNvPr id="4" name="Rectangle 3"/>
          <p:cNvSpPr/>
          <p:nvPr/>
        </p:nvSpPr>
        <p:spPr>
          <a:xfrm>
            <a:off x="598889" y="5867400"/>
            <a:ext cx="8193653" cy="461665"/>
          </a:xfrm>
          <a:prstGeom prst="rect">
            <a:avLst/>
          </a:prstGeom>
        </p:spPr>
        <p:txBody>
          <a:bodyPr wrap="none">
            <a:spAutoFit/>
          </a:bodyPr>
          <a:lstStyle/>
          <a:p>
            <a:r>
              <a:rPr lang="en-US" sz="2400" dirty="0" smtClean="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rPr>
              <a:t>We need at least 10 students and 3 adults at each session.</a:t>
            </a:r>
            <a:endParaRPr lang="en-US" sz="2400" dirty="0">
              <a:solidFill>
                <a:schemeClr val="bg1">
                  <a:lumMod val="95000"/>
                  <a:lumOff val="5000"/>
                </a:schemeClr>
              </a:solidFill>
            </a:endParaRPr>
          </a:p>
        </p:txBody>
      </p:sp>
      <p:pic>
        <p:nvPicPr>
          <p:cNvPr id="3074"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5908" y="1147712"/>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300" y="1147712"/>
            <a:ext cx="847392" cy="84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038649"/>
      </p:ext>
    </p:extLst>
  </p:cSld>
  <p:clrMapOvr>
    <a:masterClrMapping/>
  </p:clrMapOvr>
  <mc:AlternateContent xmlns:mc="http://schemas.openxmlformats.org/markup-compatibility/2006" xmlns:p14="http://schemas.microsoft.com/office/powerpoint/2010/main">
    <mc:Choice Requires="p14">
      <p:transition spd="slow" p14:dur="3000" advClick="0" advTm="11000">
        <p14:shred/>
      </p:transition>
    </mc:Choice>
    <mc:Fallback xmlns="">
      <p:transition spd="slow" advClick="0" advTm="11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1909" y="1295400"/>
            <a:ext cx="8610600" cy="2246769"/>
          </a:xfrm>
          <a:prstGeom prst="rect">
            <a:avLst/>
          </a:prstGeom>
          <a:noFill/>
        </p:spPr>
        <p:txBody>
          <a:bodyPr wrap="square" rtlCol="0">
            <a:spAutoFit/>
          </a:bodyPr>
          <a:lstStyle/>
          <a:p>
            <a:r>
              <a:rPr lang="en-US" sz="2800" u="sng" dirty="0" smtClean="0">
                <a:latin typeface="Times New Roman" pitchFamily="18" charset="0"/>
                <a:cs typeface="Times New Roman" pitchFamily="18" charset="0"/>
              </a:rPr>
              <a:t>Tuesday:</a:t>
            </a:r>
          </a:p>
          <a:p>
            <a:pPr marL="457200" lvl="0" indent="-457200">
              <a:buFont typeface="Arial" panose="020B0604020202020204" pitchFamily="34" charset="0"/>
              <a:buChar char="•"/>
            </a:pPr>
            <a:r>
              <a:rPr lang="en-US" sz="2800" dirty="0"/>
              <a:t>Varsity Girls Soccer vs. Watkins</a:t>
            </a:r>
          </a:p>
          <a:p>
            <a:pPr marL="457200" lvl="0" indent="-457200">
              <a:buFont typeface="Arial" panose="020B0604020202020204" pitchFamily="34" charset="0"/>
              <a:buChar char="•"/>
            </a:pPr>
            <a:r>
              <a:rPr lang="en-US" sz="2800" dirty="0"/>
              <a:t>Varsity Volleyball vs. Newark Valley</a:t>
            </a:r>
          </a:p>
          <a:p>
            <a:pPr marL="457200" lvl="0" indent="-457200">
              <a:buFont typeface="Arial" panose="020B0604020202020204" pitchFamily="34" charset="0"/>
              <a:buChar char="•"/>
            </a:pPr>
            <a:r>
              <a:rPr lang="en-US" sz="2800" dirty="0"/>
              <a:t>Varsity Boys Soccer @ Tioga</a:t>
            </a:r>
          </a:p>
          <a:p>
            <a:pPr marL="457200" lvl="0" indent="-457200">
              <a:buFont typeface="Arial" panose="020B0604020202020204" pitchFamily="34" charset="0"/>
              <a:buChar char="•"/>
            </a:pPr>
            <a:r>
              <a:rPr lang="en-US" sz="2800" dirty="0"/>
              <a:t>Mod Boys Soccer @ Newark </a:t>
            </a:r>
            <a:r>
              <a:rPr lang="en-US" sz="2800" dirty="0" smtClean="0"/>
              <a:t>Valley</a:t>
            </a:r>
            <a:endParaRPr lang="en-US" sz="2800" dirty="0"/>
          </a:p>
        </p:txBody>
      </p:sp>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TextBox 8"/>
          <p:cNvSpPr txBox="1"/>
          <p:nvPr/>
        </p:nvSpPr>
        <p:spPr>
          <a:xfrm>
            <a:off x="211909" y="4038600"/>
            <a:ext cx="8610600" cy="2246769"/>
          </a:xfrm>
          <a:prstGeom prst="rect">
            <a:avLst/>
          </a:prstGeom>
          <a:noFill/>
        </p:spPr>
        <p:txBody>
          <a:bodyPr wrap="square" rtlCol="0">
            <a:spAutoFit/>
          </a:bodyPr>
          <a:lstStyle/>
          <a:p>
            <a:r>
              <a:rPr lang="en-US" sz="2800" u="sng" dirty="0" smtClean="0">
                <a:latin typeface="Times New Roman" pitchFamily="18" charset="0"/>
                <a:cs typeface="Times New Roman" pitchFamily="18" charset="0"/>
              </a:rPr>
              <a:t>Wednesday:</a:t>
            </a:r>
          </a:p>
          <a:p>
            <a:pPr marL="457200" lvl="0" indent="-457200">
              <a:buFont typeface="Arial" panose="020B0604020202020204" pitchFamily="34" charset="0"/>
              <a:buChar char="•"/>
            </a:pPr>
            <a:r>
              <a:rPr lang="en-US" sz="2800" dirty="0"/>
              <a:t>Mod Football vs. Waverly</a:t>
            </a:r>
          </a:p>
          <a:p>
            <a:pPr marL="457200" lvl="0" indent="-457200">
              <a:buFont typeface="Arial" panose="020B0604020202020204" pitchFamily="34" charset="0"/>
              <a:buChar char="•"/>
            </a:pPr>
            <a:r>
              <a:rPr lang="en-US" sz="2800" dirty="0"/>
              <a:t>Varsity Volleyball @ SVE</a:t>
            </a:r>
          </a:p>
          <a:p>
            <a:pPr marL="457200" indent="-457200">
              <a:buFont typeface="Arial" panose="020B0604020202020204" pitchFamily="34" charset="0"/>
              <a:buChar char="•"/>
            </a:pPr>
            <a:r>
              <a:rPr lang="en-US" sz="2800" dirty="0"/>
              <a:t>PSAT’s in the middle school – Room 320 – 8:00 a.m. – 11:30 a.m.</a:t>
            </a:r>
          </a:p>
        </p:txBody>
      </p:sp>
      <p:sp>
        <p:nvSpPr>
          <p:cNvPr id="10" name="TextBox 9"/>
          <p:cNvSpPr txBox="1"/>
          <p:nvPr/>
        </p:nvSpPr>
        <p:spPr>
          <a:xfrm>
            <a:off x="1590684" y="152400"/>
            <a:ext cx="6021200" cy="1077218"/>
          </a:xfrm>
          <a:prstGeom prst="rect">
            <a:avLst/>
          </a:prstGeom>
          <a:noFill/>
        </p:spPr>
        <p:txBody>
          <a:bodyPr wrap="none" rtlCol="0">
            <a:spAutoFit/>
          </a:bodyPr>
          <a:lstStyle/>
          <a:p>
            <a:pPr algn="ctr"/>
            <a:r>
              <a:rPr lang="en-US" sz="3200" dirty="0" smtClean="0"/>
              <a:t>Newfield High School</a:t>
            </a:r>
          </a:p>
          <a:p>
            <a:pPr algn="ctr"/>
            <a:r>
              <a:rPr lang="en-US" sz="3200" dirty="0" smtClean="0"/>
              <a:t>October </a:t>
            </a:r>
            <a:r>
              <a:rPr lang="en-US" sz="3200" dirty="0" smtClean="0"/>
              <a:t>15</a:t>
            </a:r>
            <a:r>
              <a:rPr lang="en-US" sz="3200" baseline="30000" dirty="0" smtClean="0"/>
              <a:t>th</a:t>
            </a:r>
            <a:r>
              <a:rPr lang="en-US" sz="3200" dirty="0" smtClean="0"/>
              <a:t> </a:t>
            </a:r>
            <a:r>
              <a:rPr lang="en-US" sz="3200" dirty="0" smtClean="0"/>
              <a:t>– October </a:t>
            </a:r>
            <a:r>
              <a:rPr lang="en-US" sz="3200" dirty="0" smtClean="0"/>
              <a:t>19</a:t>
            </a:r>
            <a:r>
              <a:rPr lang="en-US" sz="3200" baseline="30000" dirty="0" smtClean="0"/>
              <a:t>th</a:t>
            </a:r>
            <a:r>
              <a:rPr lang="en-US" sz="3200" dirty="0" smtClean="0"/>
              <a:t> </a:t>
            </a:r>
            <a:endParaRPr lang="en-US" sz="3200" dirty="0"/>
          </a:p>
        </p:txBody>
      </p:sp>
    </p:spTree>
    <p:extLst>
      <p:ext uri="{BB962C8B-B14F-4D97-AF65-F5344CB8AC3E}">
        <p14:creationId xmlns:p14="http://schemas.microsoft.com/office/powerpoint/2010/main" val="1187255909"/>
      </p:ext>
    </p:extLst>
  </p:cSld>
  <p:clrMapOvr>
    <a:masterClrMapping/>
  </p:clrMapOvr>
  <mc:AlternateContent xmlns:mc="http://schemas.openxmlformats.org/markup-compatibility/2006" xmlns:p14="http://schemas.microsoft.com/office/powerpoint/2010/main">
    <mc:Choice Requires="p14">
      <p:transition spd="slow" p14:dur="4400" advClick="0" advTm="10000">
        <p14:honeycomb/>
      </p:transition>
    </mc:Choice>
    <mc:Fallback xmlns="">
      <p:transition spd="slow" advClick="0" advTm="1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4" name="Rectangle 3"/>
          <p:cNvSpPr/>
          <p:nvPr/>
        </p:nvSpPr>
        <p:spPr>
          <a:xfrm>
            <a:off x="259806" y="1295400"/>
            <a:ext cx="8853714" cy="1815882"/>
          </a:xfrm>
          <a:prstGeom prst="rect">
            <a:avLst/>
          </a:prstGeom>
        </p:spPr>
        <p:txBody>
          <a:bodyPr wrap="square">
            <a:spAutoFit/>
          </a:bodyPr>
          <a:lstStyle/>
          <a:p>
            <a:r>
              <a:rPr lang="en-US" sz="2800" u="sng" dirty="0" smtClean="0">
                <a:latin typeface="Times New Roman" pitchFamily="18" charset="0"/>
                <a:cs typeface="Times New Roman" pitchFamily="18" charset="0"/>
              </a:rPr>
              <a:t>Thursday</a:t>
            </a:r>
            <a:r>
              <a:rPr lang="en-US" sz="2800" dirty="0" smtClean="0">
                <a:latin typeface="Times New Roman" pitchFamily="18" charset="0"/>
                <a:cs typeface="Times New Roman" pitchFamily="18" charset="0"/>
              </a:rPr>
              <a:t>:</a:t>
            </a:r>
          </a:p>
          <a:p>
            <a:pPr marL="457200" indent="-457200">
              <a:buFont typeface="Arial" panose="020B0604020202020204" pitchFamily="34" charset="0"/>
              <a:buChar char="•"/>
            </a:pPr>
            <a:r>
              <a:rPr lang="en-US" sz="2800" dirty="0"/>
              <a:t>Electronics </a:t>
            </a:r>
            <a:r>
              <a:rPr lang="en-US" sz="2800" dirty="0" smtClean="0"/>
              <a:t>Meeting </a:t>
            </a:r>
            <a:r>
              <a:rPr lang="en-US" sz="2800" dirty="0"/>
              <a:t>5</a:t>
            </a:r>
            <a:r>
              <a:rPr lang="en-US" sz="2800" baseline="30000" dirty="0"/>
              <a:t>th</a:t>
            </a:r>
            <a:r>
              <a:rPr lang="en-US" sz="2800" dirty="0"/>
              <a:t> </a:t>
            </a:r>
            <a:r>
              <a:rPr lang="en-US" sz="2800" dirty="0" smtClean="0"/>
              <a:t>period and afterschool Varsity </a:t>
            </a:r>
            <a:r>
              <a:rPr lang="en-US" sz="2800" dirty="0"/>
              <a:t>Volleyball @ Tioga</a:t>
            </a:r>
          </a:p>
          <a:p>
            <a:pPr marL="457200" lvl="0" indent="-457200">
              <a:buFont typeface="Arial" panose="020B0604020202020204" pitchFamily="34" charset="0"/>
              <a:buChar char="•"/>
            </a:pPr>
            <a:r>
              <a:rPr lang="en-US" sz="2800" dirty="0"/>
              <a:t>Mod Boys Soccer </a:t>
            </a:r>
            <a:r>
              <a:rPr lang="en-US" sz="2800" dirty="0" err="1"/>
              <a:t>vs</a:t>
            </a:r>
            <a:r>
              <a:rPr lang="en-US" sz="2800" dirty="0"/>
              <a:t> </a:t>
            </a:r>
            <a:r>
              <a:rPr lang="en-US" sz="2800" dirty="0" smtClean="0"/>
              <a:t>SVE</a:t>
            </a:r>
          </a:p>
        </p:txBody>
      </p:sp>
      <p:sp>
        <p:nvSpPr>
          <p:cNvPr id="10" name="TextBox 9"/>
          <p:cNvSpPr txBox="1"/>
          <p:nvPr/>
        </p:nvSpPr>
        <p:spPr>
          <a:xfrm>
            <a:off x="259806" y="3352800"/>
            <a:ext cx="8610600" cy="1384995"/>
          </a:xfrm>
          <a:prstGeom prst="rect">
            <a:avLst/>
          </a:prstGeom>
          <a:noFill/>
        </p:spPr>
        <p:txBody>
          <a:bodyPr wrap="square" rtlCol="0">
            <a:spAutoFit/>
          </a:bodyPr>
          <a:lstStyle/>
          <a:p>
            <a:r>
              <a:rPr lang="en-US" sz="2800" u="sng" dirty="0" smtClean="0">
                <a:latin typeface="Times New Roman" pitchFamily="18" charset="0"/>
                <a:cs typeface="Times New Roman" pitchFamily="18" charset="0"/>
              </a:rPr>
              <a:t>Friday</a:t>
            </a:r>
            <a:r>
              <a:rPr lang="en-US" sz="2800" dirty="0" smtClean="0">
                <a:latin typeface="Times New Roman" pitchFamily="18" charset="0"/>
                <a:cs typeface="Times New Roman" pitchFamily="18" charset="0"/>
              </a:rPr>
              <a:t>:</a:t>
            </a:r>
          </a:p>
          <a:p>
            <a:pPr marL="457200" lvl="0" indent="-457200">
              <a:buFont typeface="Arial" panose="020B0604020202020204" pitchFamily="34" charset="0"/>
              <a:buChar char="•"/>
            </a:pPr>
            <a:r>
              <a:rPr lang="en-US" sz="2800" dirty="0"/>
              <a:t>Varsity Girls Soccer @ Groton 7:00 p.m.</a:t>
            </a:r>
          </a:p>
          <a:p>
            <a:pPr marL="457200" lvl="0" indent="-457200">
              <a:buFont typeface="Arial" panose="020B0604020202020204" pitchFamily="34" charset="0"/>
              <a:buChar char="•"/>
            </a:pPr>
            <a:r>
              <a:rPr lang="en-US" sz="2800" dirty="0"/>
              <a:t>End of Marking Period – </a:t>
            </a:r>
            <a:r>
              <a:rPr lang="en-US" sz="2800" i="1" dirty="0"/>
              <a:t>All Homework Due</a:t>
            </a:r>
            <a:endParaRPr lang="en-US" sz="2800" dirty="0"/>
          </a:p>
        </p:txBody>
      </p:sp>
      <p:sp>
        <p:nvSpPr>
          <p:cNvPr id="6" name="TextBox 5"/>
          <p:cNvSpPr txBox="1"/>
          <p:nvPr/>
        </p:nvSpPr>
        <p:spPr>
          <a:xfrm>
            <a:off x="314216" y="4953000"/>
            <a:ext cx="8610600" cy="1815882"/>
          </a:xfrm>
          <a:prstGeom prst="rect">
            <a:avLst/>
          </a:prstGeom>
          <a:noFill/>
        </p:spPr>
        <p:txBody>
          <a:bodyPr wrap="square" rtlCol="0">
            <a:spAutoFit/>
          </a:bodyPr>
          <a:lstStyle/>
          <a:p>
            <a:r>
              <a:rPr lang="en-US" sz="2800" u="sng" dirty="0" smtClean="0">
                <a:latin typeface="Times New Roman" pitchFamily="18" charset="0"/>
                <a:cs typeface="Times New Roman" pitchFamily="18" charset="0"/>
              </a:rPr>
              <a:t>Saturday</a:t>
            </a:r>
            <a:r>
              <a:rPr lang="en-US" sz="2800" dirty="0" smtClean="0">
                <a:latin typeface="Times New Roman" pitchFamily="18" charset="0"/>
                <a:cs typeface="Times New Roman" pitchFamily="18" charset="0"/>
              </a:rPr>
              <a:t>:</a:t>
            </a:r>
          </a:p>
          <a:p>
            <a:pPr marL="457200" lvl="0" indent="-457200">
              <a:buFont typeface="Arial" panose="020B0604020202020204" pitchFamily="34" charset="0"/>
              <a:buChar char="•"/>
            </a:pPr>
            <a:r>
              <a:rPr lang="en-US" sz="2800" dirty="0"/>
              <a:t>Varsity Girls Soccer @ Groton 7:00 p.m.</a:t>
            </a:r>
          </a:p>
          <a:p>
            <a:pPr marL="457200" lvl="0" indent="-457200">
              <a:buFont typeface="Arial" panose="020B0604020202020204" pitchFamily="34" charset="0"/>
              <a:buChar char="•"/>
            </a:pPr>
            <a:r>
              <a:rPr lang="en-US" sz="2800" dirty="0"/>
              <a:t>End of Marking Period – </a:t>
            </a:r>
            <a:r>
              <a:rPr lang="en-US" sz="2800" i="1" dirty="0"/>
              <a:t>All Homework </a:t>
            </a:r>
            <a:r>
              <a:rPr lang="en-US" sz="2800" i="1" dirty="0" smtClean="0"/>
              <a:t>Due</a:t>
            </a:r>
          </a:p>
          <a:p>
            <a:pPr marL="457200" indent="-457200">
              <a:buFont typeface="Arial" panose="020B0604020202020204" pitchFamily="34" charset="0"/>
              <a:buChar char="•"/>
            </a:pPr>
            <a:r>
              <a:rPr lang="en-US" sz="2800" dirty="0"/>
              <a:t>Varsity Volleyball vs. Candor 10:00 a.m</a:t>
            </a:r>
            <a:r>
              <a:rPr lang="en-US" sz="2800" dirty="0" smtClean="0"/>
              <a:t>.</a:t>
            </a:r>
            <a:endParaRPr lang="en-US" sz="2800" dirty="0"/>
          </a:p>
        </p:txBody>
      </p:sp>
      <p:sp>
        <p:nvSpPr>
          <p:cNvPr id="7" name="TextBox 6"/>
          <p:cNvSpPr txBox="1"/>
          <p:nvPr/>
        </p:nvSpPr>
        <p:spPr>
          <a:xfrm>
            <a:off x="1590684" y="152400"/>
            <a:ext cx="6021200" cy="1077218"/>
          </a:xfrm>
          <a:prstGeom prst="rect">
            <a:avLst/>
          </a:prstGeom>
          <a:noFill/>
        </p:spPr>
        <p:txBody>
          <a:bodyPr wrap="none" rtlCol="0">
            <a:spAutoFit/>
          </a:bodyPr>
          <a:lstStyle/>
          <a:p>
            <a:pPr algn="ctr"/>
            <a:r>
              <a:rPr lang="en-US" sz="3200" dirty="0" smtClean="0"/>
              <a:t>Newfield High School</a:t>
            </a:r>
          </a:p>
          <a:p>
            <a:pPr algn="ctr"/>
            <a:r>
              <a:rPr lang="en-US" sz="3200" dirty="0" smtClean="0"/>
              <a:t>October </a:t>
            </a:r>
            <a:r>
              <a:rPr lang="en-US" sz="3200" dirty="0" smtClean="0"/>
              <a:t>15</a:t>
            </a:r>
            <a:r>
              <a:rPr lang="en-US" sz="3200" baseline="30000" dirty="0" smtClean="0"/>
              <a:t>th</a:t>
            </a:r>
            <a:r>
              <a:rPr lang="en-US" sz="3200" dirty="0" smtClean="0"/>
              <a:t> </a:t>
            </a:r>
            <a:r>
              <a:rPr lang="en-US" sz="3200" dirty="0" smtClean="0"/>
              <a:t>– October </a:t>
            </a:r>
            <a:r>
              <a:rPr lang="en-US" sz="3200" dirty="0" smtClean="0"/>
              <a:t>19</a:t>
            </a:r>
            <a:r>
              <a:rPr lang="en-US" sz="3200" baseline="30000" dirty="0" smtClean="0"/>
              <a:t>th</a:t>
            </a:r>
            <a:r>
              <a:rPr lang="en-US" sz="3200" dirty="0" smtClean="0"/>
              <a:t> </a:t>
            </a:r>
            <a:endParaRPr lang="en-US" sz="3200" dirty="0"/>
          </a:p>
        </p:txBody>
      </p:sp>
    </p:spTree>
    <p:extLst>
      <p:ext uri="{BB962C8B-B14F-4D97-AF65-F5344CB8AC3E}">
        <p14:creationId xmlns:p14="http://schemas.microsoft.com/office/powerpoint/2010/main" val="3362742358"/>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521" y="220160"/>
            <a:ext cx="2952958" cy="924475"/>
          </a:xfrm>
        </p:spPr>
        <p:txBody>
          <a:bodyPr/>
          <a:lstStyle/>
          <a:p>
            <a:r>
              <a:rPr lang="en-US" dirty="0" smtClean="0">
                <a:solidFill>
                  <a:schemeClr val="bg1">
                    <a:lumMod val="95000"/>
                    <a:lumOff val="5000"/>
                  </a:schemeClr>
                </a:solidFill>
              </a:rPr>
              <a:t>Brain Teaser</a:t>
            </a:r>
            <a:endParaRPr lang="en-US" dirty="0">
              <a:solidFill>
                <a:schemeClr val="bg1">
                  <a:lumMod val="95000"/>
                  <a:lumOff val="5000"/>
                </a:schemeClr>
              </a:solidFill>
            </a:endParaRPr>
          </a:p>
        </p:txBody>
      </p:sp>
      <p:sp>
        <p:nvSpPr>
          <p:cNvPr id="4" name="Content Placeholder 2"/>
          <p:cNvSpPr txBox="1">
            <a:spLocks/>
          </p:cNvSpPr>
          <p:nvPr/>
        </p:nvSpPr>
        <p:spPr>
          <a:xfrm>
            <a:off x="457200" y="5486400"/>
            <a:ext cx="8229600" cy="11430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lumMod val="95000"/>
                    <a:lumOff val="5000"/>
                  </a:schemeClr>
                </a:solidFill>
              </a:rPr>
              <a:t>Be one of the first five people to tell me the answer and you will win a free ice-cream!</a:t>
            </a:r>
            <a:endParaRPr lang="en-US" dirty="0">
              <a:solidFill>
                <a:schemeClr val="bg1">
                  <a:lumMod val="95000"/>
                  <a:lumOff val="5000"/>
                </a:schemeClr>
              </a:solidFill>
            </a:endParaRPr>
          </a:p>
        </p:txBody>
      </p:sp>
      <p:pic>
        <p:nvPicPr>
          <p:cNvPr id="2050" name="Picture 2" descr="C:\Users\BDerfel\AppData\Local\Microsoft\Windows\Temporary Internet Files\Content.IE5\XL7AIYFS\MC9002340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405794" y="72279"/>
            <a:ext cx="562012" cy="107235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D56WN5HE\MC90041060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75481"/>
            <a:ext cx="1000918" cy="98442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8010" y="1295400"/>
            <a:ext cx="28575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5892624"/>
      </p:ext>
    </p:extLst>
  </p:cSld>
  <p:clrMapOvr>
    <a:masterClrMapping/>
  </p:clrMapOvr>
  <mc:AlternateContent xmlns:mc="http://schemas.openxmlformats.org/markup-compatibility/2006" xmlns:p14="http://schemas.microsoft.com/office/powerpoint/2010/main">
    <mc:Choice Requires="p14">
      <p:transition spd="slow" p14:dur="2500" advClick="0" advTm="9000">
        <p:checker/>
      </p:transition>
    </mc:Choice>
    <mc:Fallback xmlns="">
      <p:transition spd="slow" advClick="0" advTm="9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fill="hold"/>
                                        <p:tgtEl>
                                          <p:spTgt spid="2051"/>
                                        </p:tgtEl>
                                        <p:attrNameLst>
                                          <p:attrName>ppt_w</p:attrName>
                                        </p:attrNameLst>
                                      </p:cBhvr>
                                      <p:tavLst>
                                        <p:tav tm="0">
                                          <p:val>
                                            <p:fltVal val="0"/>
                                          </p:val>
                                        </p:tav>
                                        <p:tav tm="100000">
                                          <p:val>
                                            <p:strVal val="#ppt_w"/>
                                          </p:val>
                                        </p:tav>
                                      </p:tavLst>
                                    </p:anim>
                                    <p:anim calcmode="lin" valueType="num">
                                      <p:cBhvr>
                                        <p:cTn id="8" dur="500" fill="hold"/>
                                        <p:tgtEl>
                                          <p:spTgt spid="2051"/>
                                        </p:tgtEl>
                                        <p:attrNameLst>
                                          <p:attrName>ppt_h</p:attrName>
                                        </p:attrNameLst>
                                      </p:cBhvr>
                                      <p:tavLst>
                                        <p:tav tm="0">
                                          <p:val>
                                            <p:fltVal val="0"/>
                                          </p:val>
                                        </p:tav>
                                        <p:tav tm="100000">
                                          <p:val>
                                            <p:strVal val="#ppt_h"/>
                                          </p:val>
                                        </p:tav>
                                      </p:tavLst>
                                    </p:anim>
                                    <p:animEffect transition="in" filter="fade">
                                      <p:cBhvr>
                                        <p:cTn id="9" dur="500"/>
                                        <p:tgtEl>
                                          <p:spTgt spid="2051"/>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randombar(horizontal)">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5587"/>
            <a:ext cx="5715000" cy="1470025"/>
          </a:xfrm>
        </p:spPr>
        <p:txBody>
          <a:bodyPr/>
          <a:lstStyle/>
          <a:p>
            <a:r>
              <a:rPr lang="en-US" sz="4400" dirty="0" smtClean="0"/>
              <a:t>Sorting Recycling</a:t>
            </a:r>
            <a:endParaRPr lang="en-US" sz="4400" dirty="0"/>
          </a:p>
        </p:txBody>
      </p:sp>
      <p:sp>
        <p:nvSpPr>
          <p:cNvPr id="3" name="Subtitle 2"/>
          <p:cNvSpPr>
            <a:spLocks noGrp="1"/>
          </p:cNvSpPr>
          <p:nvPr>
            <p:ph type="subTitle" idx="1"/>
          </p:nvPr>
        </p:nvSpPr>
        <p:spPr>
          <a:xfrm>
            <a:off x="533400" y="2133600"/>
            <a:ext cx="7696200" cy="3505200"/>
          </a:xfrm>
        </p:spPr>
        <p:txBody>
          <a:bodyPr>
            <a:normAutofit/>
          </a:bodyPr>
          <a:lstStyle/>
          <a:p>
            <a:pPr algn="l">
              <a:buFont typeface="Arial" pitchFamily="34" charset="0"/>
              <a:buChar char="•"/>
            </a:pPr>
            <a:r>
              <a:rPr lang="en-US" sz="3200" dirty="0" smtClean="0">
                <a:solidFill>
                  <a:schemeClr val="tx1"/>
                </a:solidFill>
                <a:latin typeface="Calibri" panose="020F0502020204030204" pitchFamily="34" charset="0"/>
              </a:rPr>
              <a:t>Anything with the recycling symbol should be recycled. </a:t>
            </a:r>
          </a:p>
          <a:p>
            <a:pPr algn="l">
              <a:buFont typeface="Arial" pitchFamily="34" charset="0"/>
              <a:buChar char="•"/>
            </a:pPr>
            <a:r>
              <a:rPr lang="en-US" sz="3200" dirty="0" smtClean="0">
                <a:solidFill>
                  <a:schemeClr val="tx1"/>
                </a:solidFill>
                <a:latin typeface="Calibri" panose="020F0502020204030204" pitchFamily="34" charset="0"/>
              </a:rPr>
              <a:t>Also aluminum and paper/cardboard should be added to the recycling.</a:t>
            </a:r>
          </a:p>
          <a:p>
            <a:pPr algn="l">
              <a:buFont typeface="Arial" pitchFamily="34" charset="0"/>
              <a:buChar char="•"/>
            </a:pPr>
            <a:r>
              <a:rPr lang="en-US" sz="3200" dirty="0" smtClean="0">
                <a:solidFill>
                  <a:schemeClr val="tx1"/>
                </a:solidFill>
                <a:latin typeface="Calibri" panose="020F0502020204030204" pitchFamily="34" charset="0"/>
              </a:rPr>
              <a:t>NO PLASTIC SILVERWARE, STRAWS, WRAPPERS OR BAGS!</a:t>
            </a:r>
            <a:endParaRPr lang="en-US" sz="3200" dirty="0">
              <a:solidFill>
                <a:schemeClr val="tx1"/>
              </a:solidFill>
              <a:latin typeface="Calibri" panose="020F0502020204030204" pitchFamily="34" charset="0"/>
            </a:endParaRPr>
          </a:p>
        </p:txBody>
      </p:sp>
      <p:pic>
        <p:nvPicPr>
          <p:cNvPr id="1026" name="Picture 2" descr="http://t2.gstatic.com/images?q=tbn:ANd9GcSbA9fOdgQFcGT8GtESsAhy3d8_VocpYnbGCVeumK7rH3baP-_8Tg:www.clker.com/cliparts/c/0/9/4/1282055999653223473recycling%2520logo-md.png">
            <a:hlinkClick r:id="rId2"/>
          </p:cNvPr>
          <p:cNvPicPr>
            <a:picLocks noChangeAspect="1" noChangeArrowheads="1"/>
          </p:cNvPicPr>
          <p:nvPr/>
        </p:nvPicPr>
        <p:blipFill>
          <a:blip r:embed="rId3" cstate="print"/>
          <a:srcRect/>
          <a:stretch>
            <a:fillRect/>
          </a:stretch>
        </p:blipFill>
        <p:spPr bwMode="auto">
          <a:xfrm>
            <a:off x="6934200" y="0"/>
            <a:ext cx="2209800" cy="1981200"/>
          </a:xfrm>
          <a:prstGeom prst="rect">
            <a:avLst/>
          </a:prstGeom>
          <a:noFill/>
        </p:spPr>
      </p:pic>
      <p:pic>
        <p:nvPicPr>
          <p:cNvPr id="4" name="Picture 2" descr="http://t2.gstatic.com/images?q=tbn:ANd9GcQvCUT1bXjI-UodYf-mGZuAM9x9CqP8A4MnHTNK-gvR4gNkwi69:voiceofsandiego.org/wp-content/uploads/2013/07/straw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3720" y="45720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242338"/>
      </p:ext>
    </p:extLst>
  </p:cSld>
  <p:clrMapOvr>
    <a:masterClrMapping/>
  </p:clrMapOvr>
  <p:transition spd="slow" advClick="0" advTm="8000">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5600" y="495300"/>
            <a:ext cx="3657600" cy="762000"/>
          </a:xfrm>
        </p:spPr>
        <p:txBody>
          <a:bodyPr/>
          <a:lstStyle/>
          <a:p>
            <a:r>
              <a:rPr lang="en-US" dirty="0" smtClean="0"/>
              <a:t>Composting</a:t>
            </a:r>
            <a:endParaRPr lang="en-US" dirty="0"/>
          </a:p>
        </p:txBody>
      </p:sp>
      <p:sp>
        <p:nvSpPr>
          <p:cNvPr id="3" name="Subtitle 2"/>
          <p:cNvSpPr>
            <a:spLocks noGrp="1"/>
          </p:cNvSpPr>
          <p:nvPr>
            <p:ph type="subTitle" idx="1"/>
          </p:nvPr>
        </p:nvSpPr>
        <p:spPr>
          <a:xfrm>
            <a:off x="511842" y="1676400"/>
            <a:ext cx="8001000" cy="2895600"/>
          </a:xfrm>
        </p:spPr>
        <p:txBody>
          <a:bodyPr>
            <a:noAutofit/>
          </a:bodyPr>
          <a:lstStyle/>
          <a:p>
            <a:pPr algn="ctr"/>
            <a:r>
              <a:rPr lang="en-US" sz="2800" b="1" dirty="0" smtClean="0">
                <a:solidFill>
                  <a:schemeClr val="tx1"/>
                </a:solidFill>
                <a:latin typeface="Calibri" panose="020F0502020204030204" pitchFamily="34" charset="0"/>
              </a:rPr>
              <a:t>Composting is one of the big things people should know how to do correctly. Compostable items include napkins, food scraps, milk cartons. Its helps out the environment and the people that have to separate these products. Everything that was once living is compostable.</a:t>
            </a:r>
          </a:p>
          <a:p>
            <a:pPr algn="ctr"/>
            <a:r>
              <a:rPr lang="en-US" sz="2800" b="1" dirty="0" smtClean="0">
                <a:solidFill>
                  <a:schemeClr val="tx1"/>
                </a:solidFill>
                <a:latin typeface="Calibri" panose="020F0502020204030204" pitchFamily="34" charset="0"/>
              </a:rPr>
              <a:t>Please Compost!-</a:t>
            </a:r>
            <a:r>
              <a:rPr lang="en-US" sz="2800" b="1" dirty="0" err="1" smtClean="0">
                <a:solidFill>
                  <a:schemeClr val="tx1"/>
                </a:solidFill>
                <a:latin typeface="Calibri" panose="020F0502020204030204" pitchFamily="34" charset="0"/>
              </a:rPr>
              <a:t>Kuze</a:t>
            </a:r>
            <a:r>
              <a:rPr lang="en-US" sz="2800" b="1" dirty="0" smtClean="0">
                <a:solidFill>
                  <a:schemeClr val="tx1"/>
                </a:solidFill>
                <a:latin typeface="Calibri" panose="020F0502020204030204" pitchFamily="34" charset="0"/>
              </a:rPr>
              <a:t> </a:t>
            </a:r>
          </a:p>
        </p:txBody>
      </p:sp>
      <p:pic>
        <p:nvPicPr>
          <p:cNvPr id="1026" name="Picture 2" descr="http://media.syracuse.com/post-standard/photo/2012/05/11077657-standard.jpg"/>
          <p:cNvPicPr>
            <a:picLocks noChangeAspect="1" noChangeArrowheads="1"/>
          </p:cNvPicPr>
          <p:nvPr/>
        </p:nvPicPr>
        <p:blipFill>
          <a:blip r:embed="rId2" cstate="print"/>
          <a:srcRect/>
          <a:stretch>
            <a:fillRect/>
          </a:stretch>
        </p:blipFill>
        <p:spPr bwMode="auto">
          <a:xfrm>
            <a:off x="511842" y="152400"/>
            <a:ext cx="2002758" cy="1447800"/>
          </a:xfrm>
          <a:prstGeom prst="rect">
            <a:avLst/>
          </a:prstGeom>
          <a:noFill/>
        </p:spPr>
      </p:pic>
      <p:pic>
        <p:nvPicPr>
          <p:cNvPr id="1028" name="Picture 4" descr="http://idreamofeden.files.wordpress.com/2011/05/compostlogo2.jpg"/>
          <p:cNvPicPr>
            <a:picLocks noChangeAspect="1" noChangeArrowheads="1"/>
          </p:cNvPicPr>
          <p:nvPr/>
        </p:nvPicPr>
        <p:blipFill>
          <a:blip r:embed="rId3" cstate="print"/>
          <a:srcRect/>
          <a:stretch>
            <a:fillRect/>
          </a:stretch>
        </p:blipFill>
        <p:spPr bwMode="auto">
          <a:xfrm>
            <a:off x="533400" y="4953000"/>
            <a:ext cx="1981200" cy="1748118"/>
          </a:xfrm>
          <a:prstGeom prst="rect">
            <a:avLst/>
          </a:prstGeom>
          <a:noFill/>
        </p:spPr>
      </p:pic>
      <p:pic>
        <p:nvPicPr>
          <p:cNvPr id="1030" name="Picture 6" descr="http://eomsrecycling.com/images/composting02.jpg"/>
          <p:cNvPicPr>
            <a:picLocks noChangeAspect="1" noChangeArrowheads="1"/>
          </p:cNvPicPr>
          <p:nvPr/>
        </p:nvPicPr>
        <p:blipFill>
          <a:blip r:embed="rId4" cstate="print"/>
          <a:srcRect/>
          <a:stretch>
            <a:fillRect/>
          </a:stretch>
        </p:blipFill>
        <p:spPr bwMode="auto">
          <a:xfrm>
            <a:off x="6705600" y="152400"/>
            <a:ext cx="1936432" cy="1447800"/>
          </a:xfrm>
          <a:prstGeom prst="rect">
            <a:avLst/>
          </a:prstGeom>
          <a:noFill/>
        </p:spPr>
      </p:pic>
      <p:pic>
        <p:nvPicPr>
          <p:cNvPr id="1032" name="Picture 8" descr="http://homecompostingmadeeasy.com/images/greencart.gif"/>
          <p:cNvPicPr>
            <a:picLocks noChangeAspect="1" noChangeArrowheads="1"/>
          </p:cNvPicPr>
          <p:nvPr/>
        </p:nvPicPr>
        <p:blipFill>
          <a:blip r:embed="rId5"/>
          <a:srcRect/>
          <a:stretch>
            <a:fillRect/>
          </a:stretch>
        </p:blipFill>
        <p:spPr bwMode="auto">
          <a:xfrm>
            <a:off x="7086600" y="4689864"/>
            <a:ext cx="1660684" cy="1996014"/>
          </a:xfrm>
          <a:prstGeom prst="rect">
            <a:avLst/>
          </a:prstGeom>
          <a:noFill/>
        </p:spPr>
      </p:pic>
    </p:spTree>
    <p:extLst>
      <p:ext uri="{BB962C8B-B14F-4D97-AF65-F5344CB8AC3E}">
        <p14:creationId xmlns:p14="http://schemas.microsoft.com/office/powerpoint/2010/main" val="3859623207"/>
      </p:ext>
    </p:extLst>
  </p:cSld>
  <p:clrMapOvr>
    <a:masterClrMapping/>
  </p:clrMapOvr>
  <p:transition spd="slow" advClick="0" advTm="8000">
    <p:push dir="u"/>
  </p:transition>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1518</TotalTime>
  <Words>309</Words>
  <Application>Microsoft Office PowerPoint</Application>
  <PresentationFormat>On-screen Show (4:3)</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Summer</vt:lpstr>
      <vt:lpstr>PowerPoint Presentation</vt:lpstr>
      <vt:lpstr>PowerPoint Presentation</vt:lpstr>
      <vt:lpstr>PowerPoint Presentation</vt:lpstr>
      <vt:lpstr>PowerPoint Presentation</vt:lpstr>
      <vt:lpstr>PowerPoint Presentation</vt:lpstr>
      <vt:lpstr>PowerPoint Presentation</vt:lpstr>
      <vt:lpstr>Brain Teaser</vt:lpstr>
      <vt:lpstr>Sorting Recycling</vt:lpstr>
      <vt:lpstr>Composting</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198</cp:revision>
  <dcterms:created xsi:type="dcterms:W3CDTF">2013-08-29T18:32:30Z</dcterms:created>
  <dcterms:modified xsi:type="dcterms:W3CDTF">2013-10-11T20:52:04Z</dcterms:modified>
</cp:coreProperties>
</file>