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0"/>
  </p:notesMasterIdLst>
  <p:sldIdLst>
    <p:sldId id="290" r:id="rId2"/>
    <p:sldId id="299" r:id="rId3"/>
    <p:sldId id="292" r:id="rId4"/>
    <p:sldId id="294" r:id="rId5"/>
    <p:sldId id="271" r:id="rId6"/>
    <p:sldId id="298" r:id="rId7"/>
    <p:sldId id="295" r:id="rId8"/>
    <p:sldId id="297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1" d="100"/>
          <a:sy n="61" d="100"/>
        </p:scale>
        <p:origin x="-1062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43" d="100"/>
          <a:sy n="43" d="100"/>
        </p:scale>
        <p:origin x="-2268" y="-96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3491810-6716-487A-B975-E1FA669C3D05}" type="datetimeFigureOut">
              <a:rPr lang="en-US" smtClean="0"/>
              <a:pPr/>
              <a:t>1/16/2014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DE8C5A5-7BE7-421C-A038-E27F93397D8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14143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E8C5A5-7BE7-421C-A038-E27F93397D83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36249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5F8BD-F409-4CAB-B840-81A39AEEC6FE}" type="datetimeFigureOut">
              <a:rPr lang="en-US" smtClean="0"/>
              <a:pPr/>
              <a:t>1/16/2014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26A31-87AA-4AD1-B0D5-ACDD782F46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57743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5F8BD-F409-4CAB-B840-81A39AEEC6FE}" type="datetimeFigureOut">
              <a:rPr lang="en-US" smtClean="0"/>
              <a:pPr/>
              <a:t>1/16/2014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26A31-87AA-4AD1-B0D5-ACDD782F46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80819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5F8BD-F409-4CAB-B840-81A39AEEC6FE}" type="datetimeFigureOut">
              <a:rPr lang="en-US" smtClean="0"/>
              <a:pPr/>
              <a:t>1/16/2014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26A31-87AA-4AD1-B0D5-ACDD782F46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422153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304800"/>
            <a:ext cx="7772400" cy="12065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1219200" y="1600200"/>
            <a:ext cx="3810000" cy="4495800"/>
          </a:xfrm>
        </p:spPr>
        <p:txBody>
          <a:bodyPr/>
          <a:lstStyle/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181600" y="1600200"/>
            <a:ext cx="3810000" cy="4495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143000" y="64008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581400" y="64008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239000" y="64008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DFF89EAF-2CA1-4BD2-A715-F6F513D64A1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734633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5F8BD-F409-4CAB-B840-81A39AEEC6FE}" type="datetimeFigureOut">
              <a:rPr lang="en-US" smtClean="0"/>
              <a:pPr/>
              <a:t>1/16/2014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26A31-87AA-4AD1-B0D5-ACDD782F46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93287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5F8BD-F409-4CAB-B840-81A39AEEC6FE}" type="datetimeFigureOut">
              <a:rPr lang="en-US" smtClean="0"/>
              <a:pPr/>
              <a:t>1/16/2014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26A31-87AA-4AD1-B0D5-ACDD782F46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31787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5F8BD-F409-4CAB-B840-81A39AEEC6FE}" type="datetimeFigureOut">
              <a:rPr lang="en-US" smtClean="0"/>
              <a:pPr/>
              <a:t>1/16/2014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26A31-87AA-4AD1-B0D5-ACDD782F46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53404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5F8BD-F409-4CAB-B840-81A39AEEC6FE}" type="datetimeFigureOut">
              <a:rPr lang="en-US" smtClean="0"/>
              <a:pPr/>
              <a:t>1/16/2014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26A31-87AA-4AD1-B0D5-ACDD782F46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27682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5F8BD-F409-4CAB-B840-81A39AEEC6FE}" type="datetimeFigureOut">
              <a:rPr lang="en-US" smtClean="0"/>
              <a:pPr/>
              <a:t>1/16/2014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26A31-87AA-4AD1-B0D5-ACDD782F46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72389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5F8BD-F409-4CAB-B840-81A39AEEC6FE}" type="datetimeFigureOut">
              <a:rPr lang="en-US" smtClean="0"/>
              <a:pPr/>
              <a:t>1/16/2014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26A31-87AA-4AD1-B0D5-ACDD782F46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65569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5F8BD-F409-4CAB-B840-81A39AEEC6FE}" type="datetimeFigureOut">
              <a:rPr lang="en-US" smtClean="0"/>
              <a:pPr/>
              <a:t>1/16/2014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26A31-87AA-4AD1-B0D5-ACDD782F46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82048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5F8BD-F409-4CAB-B840-81A39AEEC6FE}" type="datetimeFigureOut">
              <a:rPr lang="en-US" smtClean="0"/>
              <a:pPr/>
              <a:t>1/16/2014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26A31-87AA-4AD1-B0D5-ACDD782F46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55459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15F8BD-F409-4CAB-B840-81A39AEEC6FE}" type="datetimeFigureOut">
              <a:rPr lang="en-US" smtClean="0"/>
              <a:pPr/>
              <a:t>1/16/2014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D26A31-87AA-4AD1-B0D5-ACDD782F46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81734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7.wm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2219487" y="152400"/>
            <a:ext cx="4763613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 smtClean="0">
                <a:solidFill>
                  <a:schemeClr val="accent3">
                    <a:lumMod val="50000"/>
                  </a:schemeClr>
                </a:solidFill>
              </a:rPr>
              <a:t>Newfield High School</a:t>
            </a:r>
          </a:p>
          <a:p>
            <a:pPr algn="ctr"/>
            <a:r>
              <a:rPr lang="en-US" sz="3200" dirty="0" smtClean="0">
                <a:solidFill>
                  <a:schemeClr val="accent3">
                    <a:lumMod val="50000"/>
                  </a:schemeClr>
                </a:solidFill>
              </a:rPr>
              <a:t>January 13</a:t>
            </a:r>
            <a:r>
              <a:rPr lang="en-US" sz="3200" baseline="30000" dirty="0" smtClean="0">
                <a:solidFill>
                  <a:schemeClr val="accent3">
                    <a:lumMod val="50000"/>
                  </a:schemeClr>
                </a:solidFill>
              </a:rPr>
              <a:t>th</a:t>
            </a:r>
            <a:r>
              <a:rPr lang="en-US" sz="3200" dirty="0" smtClean="0">
                <a:solidFill>
                  <a:schemeClr val="accent3">
                    <a:lumMod val="50000"/>
                  </a:schemeClr>
                </a:solidFill>
              </a:rPr>
              <a:t> – January 17th</a:t>
            </a:r>
            <a:endParaRPr lang="en-US" sz="3200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1026" name="Picture 2" descr="C:\Users\BDerfel\Pictures\School is Fun\spain pics in order\april 3\DSCN245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0093" y="1676400"/>
            <a:ext cx="3690535" cy="49207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090023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8000">
        <p:dissolve/>
      </p:transition>
    </mc:Choice>
    <mc:Fallback xmlns="">
      <p:transition spd="slow" advClick="0" advTm="8000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533400" y="685800"/>
            <a:ext cx="830580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dirty="0">
                <a:solidFill>
                  <a:schemeClr val="accent3">
                    <a:lumMod val="50000"/>
                  </a:schemeClr>
                </a:solidFill>
              </a:rPr>
              <a:t>“The function of education is to teach one to think intensively and to think critically. Intelligence plus character-that is the goal of true education</a:t>
            </a:r>
            <a:r>
              <a:rPr lang="en-US" sz="3600" dirty="0" smtClean="0">
                <a:solidFill>
                  <a:schemeClr val="accent3">
                    <a:lumMod val="50000"/>
                  </a:schemeClr>
                </a:solidFill>
              </a:rPr>
              <a:t>”</a:t>
            </a:r>
          </a:p>
          <a:p>
            <a:r>
              <a:rPr lang="en-US" sz="3600" dirty="0">
                <a:solidFill>
                  <a:schemeClr val="accent3">
                    <a:lumMod val="50000"/>
                  </a:schemeClr>
                </a:solidFill>
              </a:rPr>
              <a:t>	</a:t>
            </a:r>
            <a:r>
              <a:rPr lang="en-US" sz="3600" dirty="0" smtClean="0">
                <a:solidFill>
                  <a:schemeClr val="accent3">
                    <a:lumMod val="50000"/>
                  </a:schemeClr>
                </a:solidFill>
              </a:rPr>
              <a:t>		(</a:t>
            </a:r>
            <a:r>
              <a:rPr lang="en-US" sz="3600" dirty="0">
                <a:solidFill>
                  <a:schemeClr val="accent3">
                    <a:lumMod val="50000"/>
                  </a:schemeClr>
                </a:solidFill>
              </a:rPr>
              <a:t>Dr. Martin Luther King, Jr.).</a:t>
            </a:r>
            <a:endParaRPr lang="en-US" sz="2800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4581" y="3683358"/>
            <a:ext cx="4264819" cy="31617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207464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8000">
        <p:split orient="vert"/>
      </p:transition>
    </mc:Choice>
    <mc:Fallback xmlns="">
      <p:transition spd="slow" advClick="0" advTm="8000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533400" y="685800"/>
            <a:ext cx="8305800" cy="26161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3200" u="sng" dirty="0">
                <a:solidFill>
                  <a:schemeClr val="accent3">
                    <a:lumMod val="50000"/>
                  </a:schemeClr>
                </a:solidFill>
              </a:rPr>
              <a:t>Four Steps to </a:t>
            </a:r>
            <a:r>
              <a:rPr lang="en-US" sz="3200" u="sng" dirty="0">
                <a:solidFill>
                  <a:schemeClr val="accent3">
                    <a:lumMod val="50000"/>
                  </a:schemeClr>
                </a:solidFill>
              </a:rPr>
              <a:t>N</a:t>
            </a:r>
            <a:r>
              <a:rPr lang="en-US" sz="3200" u="sng" dirty="0" smtClean="0">
                <a:solidFill>
                  <a:schemeClr val="accent3">
                    <a:lumMod val="50000"/>
                  </a:schemeClr>
                </a:solidFill>
              </a:rPr>
              <a:t>onviolence</a:t>
            </a:r>
            <a:r>
              <a:rPr lang="en-US" sz="3200" dirty="0" smtClean="0">
                <a:solidFill>
                  <a:schemeClr val="accent3">
                    <a:lumMod val="50000"/>
                  </a:schemeClr>
                </a:solidFill>
              </a:rPr>
              <a:t>:</a:t>
            </a:r>
          </a:p>
          <a:p>
            <a:pPr marL="571500" lvl="0" indent="-571500">
              <a:buFont typeface="Arial" panose="020B0604020202020204" pitchFamily="34" charset="0"/>
              <a:buChar char="•"/>
            </a:pPr>
            <a:r>
              <a:rPr lang="en-US" sz="3200" dirty="0" smtClean="0">
                <a:solidFill>
                  <a:schemeClr val="accent3">
                    <a:lumMod val="50000"/>
                  </a:schemeClr>
                </a:solidFill>
              </a:rPr>
              <a:t>Fact Finding</a:t>
            </a:r>
          </a:p>
          <a:p>
            <a:pPr marL="571500" lvl="0" indent="-571500">
              <a:buFont typeface="Arial" panose="020B0604020202020204" pitchFamily="34" charset="0"/>
              <a:buChar char="•"/>
            </a:pPr>
            <a:r>
              <a:rPr lang="en-US" sz="3200" dirty="0" smtClean="0">
                <a:solidFill>
                  <a:schemeClr val="accent3">
                    <a:lumMod val="50000"/>
                  </a:schemeClr>
                </a:solidFill>
              </a:rPr>
              <a:t>Negotiation</a:t>
            </a:r>
          </a:p>
          <a:p>
            <a:pPr marL="571500" lvl="0" indent="-571500">
              <a:buFont typeface="Arial" panose="020B0604020202020204" pitchFamily="34" charset="0"/>
              <a:buChar char="•"/>
            </a:pPr>
            <a:r>
              <a:rPr lang="en-US" sz="3200" dirty="0" smtClean="0">
                <a:solidFill>
                  <a:schemeClr val="accent3">
                    <a:lumMod val="50000"/>
                  </a:schemeClr>
                </a:solidFill>
              </a:rPr>
              <a:t>Nonviolent </a:t>
            </a:r>
            <a:r>
              <a:rPr lang="en-US" sz="3200" dirty="0">
                <a:solidFill>
                  <a:schemeClr val="accent3">
                    <a:lumMod val="50000"/>
                  </a:schemeClr>
                </a:solidFill>
              </a:rPr>
              <a:t>Direct </a:t>
            </a:r>
            <a:r>
              <a:rPr lang="en-US" sz="3200" dirty="0" smtClean="0">
                <a:solidFill>
                  <a:schemeClr val="accent3">
                    <a:lumMod val="50000"/>
                  </a:schemeClr>
                </a:solidFill>
              </a:rPr>
              <a:t>Action</a:t>
            </a:r>
          </a:p>
          <a:p>
            <a:pPr marL="571500" lvl="0" indent="-571500">
              <a:buFont typeface="Arial" panose="020B0604020202020204" pitchFamily="34" charset="0"/>
              <a:buChar char="•"/>
            </a:pPr>
            <a:r>
              <a:rPr lang="en-US" sz="3200" dirty="0" smtClean="0">
                <a:solidFill>
                  <a:schemeClr val="accent3">
                    <a:lumMod val="50000"/>
                  </a:schemeClr>
                </a:solidFill>
              </a:rPr>
              <a:t>Reconciliation.</a:t>
            </a:r>
            <a:r>
              <a:rPr lang="en-US" sz="3600" dirty="0" smtClean="0">
                <a:solidFill>
                  <a:schemeClr val="accent3">
                    <a:lumMod val="50000"/>
                  </a:schemeClr>
                </a:solidFill>
              </a:rPr>
              <a:t>		</a:t>
            </a:r>
            <a:endParaRPr lang="en-US" sz="28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52400" y="3733800"/>
            <a:ext cx="883920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en-US" sz="3200" u="sng" dirty="0">
                <a:solidFill>
                  <a:schemeClr val="accent3">
                    <a:lumMod val="50000"/>
                  </a:schemeClr>
                </a:solidFill>
              </a:rPr>
              <a:t>Others involved in the </a:t>
            </a:r>
            <a:r>
              <a:rPr lang="en-US" sz="3200" u="sng" dirty="0" smtClean="0">
                <a:solidFill>
                  <a:schemeClr val="accent3">
                    <a:lumMod val="50000"/>
                  </a:schemeClr>
                </a:solidFill>
              </a:rPr>
              <a:t>civil </a:t>
            </a:r>
            <a:r>
              <a:rPr lang="en-US" sz="3200" u="sng" dirty="0">
                <a:solidFill>
                  <a:schemeClr val="accent3">
                    <a:lumMod val="50000"/>
                  </a:schemeClr>
                </a:solidFill>
              </a:rPr>
              <a:t>rights </a:t>
            </a:r>
            <a:r>
              <a:rPr lang="en-US" sz="3200" u="sng" dirty="0" smtClean="0">
                <a:solidFill>
                  <a:schemeClr val="accent3">
                    <a:lumMod val="50000"/>
                  </a:schemeClr>
                </a:solidFill>
              </a:rPr>
              <a:t>movement:  </a:t>
            </a:r>
            <a:r>
              <a:rPr lang="en-US" sz="3200" dirty="0" smtClean="0">
                <a:solidFill>
                  <a:schemeClr val="accent3">
                    <a:lumMod val="50000"/>
                  </a:schemeClr>
                </a:solidFill>
              </a:rPr>
              <a:t>Dorothy </a:t>
            </a:r>
            <a:r>
              <a:rPr lang="en-US" sz="3200" dirty="0">
                <a:solidFill>
                  <a:schemeClr val="accent3">
                    <a:lumMod val="50000"/>
                  </a:schemeClr>
                </a:solidFill>
              </a:rPr>
              <a:t>Cotton, Diane Nash, James Bevel, Fred </a:t>
            </a:r>
            <a:r>
              <a:rPr lang="en-US" sz="3200" dirty="0" err="1">
                <a:solidFill>
                  <a:schemeClr val="accent3">
                    <a:lumMod val="50000"/>
                  </a:schemeClr>
                </a:solidFill>
              </a:rPr>
              <a:t>Shuttlesworth</a:t>
            </a:r>
            <a:r>
              <a:rPr lang="en-US" sz="3200" dirty="0">
                <a:solidFill>
                  <a:schemeClr val="accent3">
                    <a:lumMod val="50000"/>
                  </a:schemeClr>
                </a:solidFill>
              </a:rPr>
              <a:t>, Bayard Rustin, John Lewis, James Farmer, Fannie Lou </a:t>
            </a:r>
            <a:r>
              <a:rPr lang="en-US" sz="3200" dirty="0" err="1">
                <a:solidFill>
                  <a:schemeClr val="accent3">
                    <a:lumMod val="50000"/>
                  </a:schemeClr>
                </a:solidFill>
              </a:rPr>
              <a:t>Hamer</a:t>
            </a:r>
            <a:r>
              <a:rPr lang="en-US" sz="3200" dirty="0">
                <a:solidFill>
                  <a:schemeClr val="accent3">
                    <a:lumMod val="50000"/>
                  </a:schemeClr>
                </a:solidFill>
              </a:rPr>
              <a:t>, Ralph Abernathy, Wyatt T. Walker</a:t>
            </a: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1532" y="457200"/>
            <a:ext cx="3560068" cy="23581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00698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8000">
        <p:split orient="vert"/>
      </p:transition>
    </mc:Choice>
    <mc:Fallback xmlns="">
      <p:transition spd="slow" advClick="0" advTm="8000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>
          <a:xfrm>
            <a:off x="314216" y="136819"/>
            <a:ext cx="8001000" cy="7619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0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pic>
        <p:nvPicPr>
          <p:cNvPr id="10" name="Picture 3" descr="C:\Users\BDerfel\AppData\Local\Microsoft\Windows\Temporary Internet Files\Content.IE5\D56WN5HE\MC90041060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216" y="228600"/>
            <a:ext cx="2365738" cy="23267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C:\Users\BDerfel\AppData\Local\Microsoft\Windows\Temporary Internet Files\Content.IE5\XL7AIYFS\MC900234008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7543800" y="374424"/>
            <a:ext cx="1143000" cy="21809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3192377" y="419802"/>
            <a:ext cx="2952958" cy="924475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accent3">
                    <a:lumMod val="50000"/>
                  </a:schemeClr>
                </a:solidFill>
              </a:rPr>
              <a:t>Brain Teaser</a:t>
            </a:r>
            <a:endParaRPr lang="en-US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554057" y="5882640"/>
            <a:ext cx="8229600" cy="8458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en-US" sz="2400" b="1" dirty="0" smtClean="0">
                <a:solidFill>
                  <a:schemeClr val="accent3">
                    <a:lumMod val="50000"/>
                  </a:schemeClr>
                </a:solidFill>
              </a:rPr>
              <a:t>Be one of the first five people to tell me the answer and you will win a free ice-cream!</a:t>
            </a:r>
            <a:endParaRPr lang="en-US" sz="24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481733" y="3244334"/>
            <a:ext cx="6832191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5400" dirty="0"/>
              <a:t>my own heart a person </a:t>
            </a:r>
          </a:p>
        </p:txBody>
      </p:sp>
    </p:spTree>
    <p:extLst>
      <p:ext uri="{BB962C8B-B14F-4D97-AF65-F5344CB8AC3E}">
        <p14:creationId xmlns:p14="http://schemas.microsoft.com/office/powerpoint/2010/main" val="3362742358"/>
      </p:ext>
    </p:extLst>
  </p:cSld>
  <p:clrMapOvr>
    <a:masterClrMapping/>
  </p:clrMapOvr>
  <p:transition spd="slow" advClick="0" advTm="1000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67000" y="228600"/>
            <a:ext cx="3886200" cy="1143000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Our Vision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1409700" y="-723901"/>
            <a:ext cx="6477000" cy="838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4602560"/>
      </p:ext>
    </p:extLst>
  </p:cSld>
  <p:clrMapOvr>
    <a:masterClrMapping/>
  </p:clrMapOvr>
  <p:transition spd="slow" advClick="0" advTm="5000">
    <p:randomBar dir="vert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5400">
                <a:solidFill>
                  <a:srgbClr val="6600CC"/>
                </a:solidFill>
              </a:rPr>
              <a:t>Take Good Notes</a:t>
            </a:r>
          </a:p>
        </p:txBody>
      </p:sp>
      <p:sp>
        <p:nvSpPr>
          <p:cNvPr id="31748" name="Rectangle 4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altLang="en-US" sz="2800" dirty="0">
                <a:solidFill>
                  <a:srgbClr val="6600CC"/>
                </a:solidFill>
              </a:rPr>
              <a:t>Listen</a:t>
            </a:r>
          </a:p>
          <a:p>
            <a:r>
              <a:rPr lang="en-US" altLang="en-US" sz="2800" dirty="0">
                <a:solidFill>
                  <a:srgbClr val="6600CC"/>
                </a:solidFill>
              </a:rPr>
              <a:t>Label And Date</a:t>
            </a:r>
          </a:p>
          <a:p>
            <a:r>
              <a:rPr lang="en-US" altLang="en-US" sz="2800" dirty="0">
                <a:solidFill>
                  <a:srgbClr val="6600CC"/>
                </a:solidFill>
              </a:rPr>
              <a:t>Leave Wide Margins</a:t>
            </a:r>
          </a:p>
          <a:p>
            <a:r>
              <a:rPr lang="en-US" altLang="en-US" sz="2800" dirty="0">
                <a:solidFill>
                  <a:srgbClr val="6600CC"/>
                </a:solidFill>
              </a:rPr>
              <a:t>Use Symbols &amp; Abbreviations</a:t>
            </a:r>
          </a:p>
          <a:p>
            <a:r>
              <a:rPr lang="en-US" altLang="en-US" sz="2800" dirty="0">
                <a:solidFill>
                  <a:srgbClr val="6600CC"/>
                </a:solidFill>
              </a:rPr>
              <a:t>GO OVER YOUR NOTES AS SOON AS POSSIBLE</a:t>
            </a:r>
          </a:p>
          <a:p>
            <a:endParaRPr lang="en-US" altLang="en-US" sz="2800" dirty="0">
              <a:solidFill>
                <a:srgbClr val="6600CC"/>
              </a:solidFill>
            </a:endParaRPr>
          </a:p>
          <a:p>
            <a:endParaRPr lang="en-US" altLang="en-US" sz="2800" dirty="0"/>
          </a:p>
        </p:txBody>
      </p:sp>
      <p:pic>
        <p:nvPicPr>
          <p:cNvPr id="31749" name="Picture 5" descr="C:\Program Files\Microsoft Office\Clipart\standard\stddir2\bs01602_.wmf"/>
          <p:cNvPicPr>
            <a:picLocks noGrp="1" noChangeAspect="1" noChangeArrowheads="1"/>
          </p:cNvPicPr>
          <p:nvPr>
            <p:ph type="clipArt" sz="half" idx="1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371600" y="2438400"/>
            <a:ext cx="3810000" cy="2698750"/>
          </a:xfrm>
        </p:spPr>
      </p:pic>
      <p:sp>
        <p:nvSpPr>
          <p:cNvPr id="2" name="Rectangle 1"/>
          <p:cNvSpPr/>
          <p:nvPr/>
        </p:nvSpPr>
        <p:spPr>
          <a:xfrm>
            <a:off x="1447800" y="5562600"/>
            <a:ext cx="6170792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sz="6000" dirty="0">
                <a:solidFill>
                  <a:srgbClr val="0000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How To Get An “A”</a:t>
            </a:r>
            <a:r>
              <a:rPr lang="en-US" altLang="en-US" sz="6000" dirty="0"/>
              <a:t> </a:t>
            </a:r>
            <a:endParaRPr lang="en-US" sz="6000" dirty="0"/>
          </a:p>
        </p:txBody>
      </p:sp>
    </p:spTree>
    <p:extLst>
      <p:ext uri="{BB962C8B-B14F-4D97-AF65-F5344CB8AC3E}">
        <p14:creationId xmlns:p14="http://schemas.microsoft.com/office/powerpoint/2010/main" val="1417663812"/>
      </p:ext>
    </p:extLst>
  </p:cSld>
  <p:clrMapOvr>
    <a:masterClrMapping/>
  </p:clrMapOvr>
  <p:transition spd="slow" advClick="0" advTm="800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300"/>
                                        <p:tgtEl>
                                          <p:spTgt spid="3174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shre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17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17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17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17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17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17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17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17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174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174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174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174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174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174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174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174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174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174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174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174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46" grpId="0" autoUpdateAnimBg="0"/>
      <p:bldP spid="31748" grpId="0" build="p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>
          <a:xfrm>
            <a:off x="314216" y="136819"/>
            <a:ext cx="8001000" cy="7619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0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314216" y="1524000"/>
            <a:ext cx="855109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u="sng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Monday: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Upward Bound Tutoring @ 3:05 in CCR </a:t>
            </a:r>
            <a:r>
              <a:rPr lang="en-US" sz="32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Lab</a:t>
            </a:r>
            <a:endParaRPr lang="en-US" sz="3200" dirty="0" smtClean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208261" y="3048000"/>
            <a:ext cx="87630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3200" u="sng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Tuesday</a:t>
            </a:r>
            <a:r>
              <a:rPr lang="en-US" sz="3200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chemeClr val="accent3">
                    <a:lumMod val="50000"/>
                  </a:schemeClr>
                </a:solidFill>
              </a:rPr>
              <a:t>Student Council </a:t>
            </a:r>
            <a:r>
              <a:rPr lang="en-US" sz="3200" dirty="0" smtClean="0">
                <a:solidFill>
                  <a:schemeClr val="accent3">
                    <a:lumMod val="50000"/>
                  </a:schemeClr>
                </a:solidFill>
              </a:rPr>
              <a:t>Meeting</a:t>
            </a: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en-US" sz="3200" dirty="0" smtClean="0">
                <a:solidFill>
                  <a:schemeClr val="accent3">
                    <a:lumMod val="50000"/>
                  </a:schemeClr>
                </a:solidFill>
              </a:rPr>
              <a:t>JV/V </a:t>
            </a:r>
            <a:r>
              <a:rPr lang="en-US" sz="3200" dirty="0">
                <a:solidFill>
                  <a:schemeClr val="accent3">
                    <a:lumMod val="50000"/>
                  </a:schemeClr>
                </a:solidFill>
              </a:rPr>
              <a:t>Boys Basketball vs. SVE</a:t>
            </a:r>
          </a:p>
        </p:txBody>
      </p:sp>
      <p:sp>
        <p:nvSpPr>
          <p:cNvPr id="6" name="Rectangle 5"/>
          <p:cNvSpPr/>
          <p:nvPr/>
        </p:nvSpPr>
        <p:spPr>
          <a:xfrm>
            <a:off x="219793" y="4953000"/>
            <a:ext cx="87630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3200" u="sng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Wednesday</a:t>
            </a:r>
            <a:r>
              <a:rPr lang="en-US" sz="3200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chemeClr val="accent3">
                    <a:lumMod val="50000"/>
                  </a:schemeClr>
                </a:solidFill>
              </a:rPr>
              <a:t>Sources of </a:t>
            </a:r>
            <a:r>
              <a:rPr lang="en-US" sz="3200" dirty="0" smtClean="0">
                <a:solidFill>
                  <a:schemeClr val="accent3">
                    <a:lumMod val="50000"/>
                  </a:schemeClr>
                </a:solidFill>
              </a:rPr>
              <a:t>Strength</a:t>
            </a: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en-US" sz="3200" dirty="0" smtClean="0">
                <a:solidFill>
                  <a:schemeClr val="accent3">
                    <a:lumMod val="50000"/>
                  </a:schemeClr>
                </a:solidFill>
              </a:rPr>
              <a:t>Art </a:t>
            </a:r>
            <a:r>
              <a:rPr lang="en-US" sz="3200" dirty="0">
                <a:solidFill>
                  <a:schemeClr val="accent3">
                    <a:lumMod val="50000"/>
                  </a:schemeClr>
                </a:solidFill>
              </a:rPr>
              <a:t>Club Meeting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219487" y="152400"/>
            <a:ext cx="4763613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 smtClean="0">
                <a:solidFill>
                  <a:schemeClr val="accent3">
                    <a:lumMod val="50000"/>
                  </a:schemeClr>
                </a:solidFill>
              </a:rPr>
              <a:t>Newfield High School</a:t>
            </a:r>
          </a:p>
          <a:p>
            <a:pPr algn="ctr"/>
            <a:r>
              <a:rPr lang="en-US" sz="3200" dirty="0" smtClean="0">
                <a:solidFill>
                  <a:schemeClr val="accent3">
                    <a:lumMod val="50000"/>
                  </a:schemeClr>
                </a:solidFill>
              </a:rPr>
              <a:t>January 13</a:t>
            </a:r>
            <a:r>
              <a:rPr lang="en-US" sz="3200" baseline="30000" dirty="0" smtClean="0">
                <a:solidFill>
                  <a:schemeClr val="accent3">
                    <a:lumMod val="50000"/>
                  </a:schemeClr>
                </a:solidFill>
              </a:rPr>
              <a:t>th</a:t>
            </a:r>
            <a:r>
              <a:rPr lang="en-US" sz="3200" dirty="0" smtClean="0">
                <a:solidFill>
                  <a:schemeClr val="accent3">
                    <a:lumMod val="50000"/>
                  </a:schemeClr>
                </a:solidFill>
              </a:rPr>
              <a:t> – January 17th</a:t>
            </a:r>
            <a:endParaRPr lang="en-US" sz="3200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045312"/>
      </p:ext>
    </p:extLst>
  </p:cSld>
  <p:clrMapOvr>
    <a:masterClrMapping/>
  </p:clrMapOvr>
  <p:transition spd="slow" advClick="0" advTm="8000"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>
          <a:xfrm>
            <a:off x="314216" y="136819"/>
            <a:ext cx="8001000" cy="7619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0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204551" y="1813887"/>
            <a:ext cx="87630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3200" u="sng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Thursday</a:t>
            </a:r>
            <a:r>
              <a:rPr lang="en-US" sz="3200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 smtClean="0">
                <a:solidFill>
                  <a:schemeClr val="accent3">
                    <a:lumMod val="50000"/>
                  </a:schemeClr>
                </a:solidFill>
              </a:rPr>
              <a:t>Aesthetics Committee Meeting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 smtClean="0">
                <a:solidFill>
                  <a:schemeClr val="accent3">
                    <a:lumMod val="50000"/>
                  </a:schemeClr>
                </a:solidFill>
              </a:rPr>
              <a:t>School Garden/Farm Meeting @ 5:00</a:t>
            </a:r>
            <a:endParaRPr lang="en-US" sz="32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94219" y="3962400"/>
            <a:ext cx="87630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3200" u="sng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Friday</a:t>
            </a:r>
            <a:r>
              <a:rPr lang="en-US" sz="3200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chemeClr val="accent3">
                    <a:lumMod val="50000"/>
                  </a:schemeClr>
                </a:solidFill>
              </a:rPr>
              <a:t>JV/V Girls Basketball vs. Odessa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219487" y="152400"/>
            <a:ext cx="4763613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 smtClean="0">
                <a:solidFill>
                  <a:schemeClr val="accent3">
                    <a:lumMod val="50000"/>
                  </a:schemeClr>
                </a:solidFill>
              </a:rPr>
              <a:t>Newfield High School</a:t>
            </a:r>
          </a:p>
          <a:p>
            <a:pPr algn="ctr"/>
            <a:r>
              <a:rPr lang="en-US" sz="3200" dirty="0" smtClean="0">
                <a:solidFill>
                  <a:schemeClr val="accent3">
                    <a:lumMod val="50000"/>
                  </a:schemeClr>
                </a:solidFill>
              </a:rPr>
              <a:t>January 13</a:t>
            </a:r>
            <a:r>
              <a:rPr lang="en-US" sz="3200" baseline="30000" dirty="0" smtClean="0">
                <a:solidFill>
                  <a:schemeClr val="accent3">
                    <a:lumMod val="50000"/>
                  </a:schemeClr>
                </a:solidFill>
              </a:rPr>
              <a:t>th</a:t>
            </a:r>
            <a:r>
              <a:rPr lang="en-US" sz="3200" dirty="0" smtClean="0">
                <a:solidFill>
                  <a:schemeClr val="accent3">
                    <a:lumMod val="50000"/>
                  </a:schemeClr>
                </a:solidFill>
              </a:rPr>
              <a:t> – January 17th</a:t>
            </a:r>
            <a:endParaRPr lang="en-US" sz="3200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3700484"/>
      </p:ext>
    </p:extLst>
  </p:cSld>
  <p:clrMapOvr>
    <a:masterClrMapping/>
  </p:clrMapOvr>
  <p:transition spd="slow" advClick="0" advTm="8000">
    <p:wip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1044</TotalTime>
  <Words>210</Words>
  <Application>Microsoft Office PowerPoint</Application>
  <PresentationFormat>On-screen Show (4:3)</PresentationFormat>
  <Paragraphs>42</Paragraphs>
  <Slides>8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PowerPoint Presentation</vt:lpstr>
      <vt:lpstr>PowerPoint Presentation</vt:lpstr>
      <vt:lpstr>PowerPoint Presentation</vt:lpstr>
      <vt:lpstr>Brain Teaser</vt:lpstr>
      <vt:lpstr>Our Vision</vt:lpstr>
      <vt:lpstr>Take Good Notes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Newfield High School 2011 - 2012</dc:title>
  <dc:creator>BDerfel</dc:creator>
  <cp:lastModifiedBy>BDerfel</cp:lastModifiedBy>
  <cp:revision>193</cp:revision>
  <dcterms:created xsi:type="dcterms:W3CDTF">2013-08-29T18:32:30Z</dcterms:created>
  <dcterms:modified xsi:type="dcterms:W3CDTF">2014-01-16T12:27:34Z</dcterms:modified>
</cp:coreProperties>
</file>