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92" r:id="rId2"/>
    <p:sldId id="290" r:id="rId3"/>
    <p:sldId id="293" r:id="rId4"/>
    <p:sldId id="271" r:id="rId5"/>
    <p:sldId id="311" r:id="rId6"/>
    <p:sldId id="258" r:id="rId7"/>
    <p:sldId id="294" r:id="rId8"/>
    <p:sldId id="296" r:id="rId9"/>
    <p:sldId id="300" r:id="rId10"/>
    <p:sldId id="299" r:id="rId11"/>
    <p:sldId id="301" r:id="rId12"/>
    <p:sldId id="302" r:id="rId13"/>
    <p:sldId id="303" r:id="rId14"/>
    <p:sldId id="304" r:id="rId15"/>
    <p:sldId id="305" r:id="rId16"/>
    <p:sldId id="309" r:id="rId17"/>
    <p:sldId id="297" r:id="rId18"/>
    <p:sldId id="308" r:id="rId19"/>
    <p:sldId id="307" r:id="rId20"/>
    <p:sldId id="310" r:id="rId21"/>
    <p:sldId id="263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03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3" d="100"/>
          <a:sy n="43" d="100"/>
        </p:scale>
        <p:origin x="-226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491810-6716-487A-B975-E1FA669C3D05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E8C5A5-7BE7-421C-A038-E27F93397D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414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8C5A5-7BE7-421C-A038-E27F93397D8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6249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8C5A5-7BE7-421C-A038-E27F93397D8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624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000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497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787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445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720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067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385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358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34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983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308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00">
            <a:alpha val="8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5F8BD-F409-4CAB-B840-81A39AEEC6FE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18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82197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17138" y="134581"/>
            <a:ext cx="7825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Positive Technology Zone Assembly</a:t>
            </a:r>
            <a:endParaRPr lang="en-US" sz="3600" i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5755" y="5562600"/>
            <a:ext cx="87990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We need you to participate today.</a:t>
            </a:r>
            <a:endParaRPr lang="en-US" sz="48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855094" y="3058942"/>
            <a:ext cx="554944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We need you to be positive, respectful, and attentive today.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3074" name="Picture 2" descr="C:\Users\BDerfel\AppData\Local\Microsoft\Windows\Temporary Internet Files\Content.IE5\RKSBU8PR\MC900431567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267600"/>
            <a:ext cx="1436634" cy="1446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BDerfel\AppData\Local\Microsoft\Windows\Temporary Internet Files\Content.IE5\GUUTYOJ2\MC900441332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89" y="1567010"/>
            <a:ext cx="847392" cy="84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BDerfel\AppData\Local\Microsoft\Windows\Temporary Internet Files\Content.IE5\GUUTYOJ2\MC900441332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1520" y="1866420"/>
            <a:ext cx="847392" cy="84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BDerfel\AppData\Local\Microsoft\Windows\Temporary Internet Files\Content.IE5\RKSBU8PR\MC900431567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403" y="1567010"/>
            <a:ext cx="1436634" cy="1446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0055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BDerfel\AppData\Local\Microsoft\Windows\Temporary Internet Files\Content.IE5\RKSBU8PR\MC90002444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" y="5024"/>
            <a:ext cx="1249680" cy="1042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BDerfel\AppData\Local\Microsoft\Windows\Temporary Internet Files\Content.IE5\RKSBU8PR\MC90015097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9578" y="176717"/>
            <a:ext cx="856947" cy="870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BDerfel\AppData\Local\Microsoft\Windows\Temporary Internet Files\Content.IE5\RKSBU8PR\MP900430734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723" y="76200"/>
            <a:ext cx="1348937" cy="899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04926" y="1828800"/>
            <a:ext cx="899159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3200" dirty="0" smtClean="0">
                <a:solidFill>
                  <a:schemeClr val="bg1"/>
                </a:solidFill>
              </a:rPr>
              <a:t>Remove </a:t>
            </a:r>
            <a:r>
              <a:rPr lang="en-US" sz="3200" dirty="0" err="1" smtClean="0">
                <a:solidFill>
                  <a:schemeClr val="bg1"/>
                </a:solidFill>
              </a:rPr>
              <a:t>earbuds</a:t>
            </a:r>
            <a:r>
              <a:rPr lang="en-US" sz="3200" dirty="0" smtClean="0">
                <a:solidFill>
                  <a:schemeClr val="bg1"/>
                </a:solidFill>
              </a:rPr>
              <a:t> and clearly discontinue use of all devices when your attention is requested: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200" i="1" dirty="0" smtClean="0"/>
              <a:t>Communicates that you are ready to listen.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200" i="1" dirty="0"/>
              <a:t>Ensures your safety in an emergency</a:t>
            </a:r>
            <a:r>
              <a:rPr lang="en-US" sz="3200" i="1" dirty="0" smtClean="0"/>
              <a:t>.</a:t>
            </a:r>
            <a:endParaRPr lang="en-US" sz="3200" i="1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13633" y="592836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indent="-742950" algn="l">
              <a:buFont typeface="+mj-lt"/>
              <a:buAutoNum type="arabicPeriod"/>
            </a:pPr>
            <a:r>
              <a:rPr lang="en-US" dirty="0" smtClean="0"/>
              <a:t>Stand if this makes sense.</a:t>
            </a:r>
          </a:p>
          <a:p>
            <a:pPr marL="742950" indent="-742950" algn="l">
              <a:buFont typeface="+mj-lt"/>
              <a:buAutoNum type="arabicPeriod"/>
            </a:pPr>
            <a:r>
              <a:rPr lang="en-US" dirty="0" smtClean="0"/>
              <a:t>Stand if you agree to meet this expectation.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076620" y="4572000"/>
            <a:ext cx="727314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Algerian" panose="04020705040A02060702" pitchFamily="82" charset="0"/>
              </a:rPr>
              <a:t>Demonstration please…</a:t>
            </a:r>
          </a:p>
        </p:txBody>
      </p:sp>
    </p:spTree>
    <p:extLst>
      <p:ext uri="{BB962C8B-B14F-4D97-AF65-F5344CB8AC3E}">
        <p14:creationId xmlns:p14="http://schemas.microsoft.com/office/powerpoint/2010/main" val="260525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BDerfel\AppData\Local\Microsoft\Windows\Temporary Internet Files\Content.IE5\RKSBU8PR\MC90002444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" y="5024"/>
            <a:ext cx="1249680" cy="1042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BDerfel\AppData\Local\Microsoft\Windows\Temporary Internet Files\Content.IE5\RKSBU8PR\MC90015097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9578" y="176717"/>
            <a:ext cx="856947" cy="870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BDerfel\AppData\Local\Microsoft\Windows\Temporary Internet Files\Content.IE5\RKSBU8PR\MP900430734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723" y="76200"/>
            <a:ext cx="1348937" cy="899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5240" y="1371600"/>
            <a:ext cx="899159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3200" dirty="0" smtClean="0">
                <a:solidFill>
                  <a:schemeClr val="bg1"/>
                </a:solidFill>
              </a:rPr>
              <a:t>Cooperate with digital-free days: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200" i="1" dirty="0" smtClean="0"/>
              <a:t>Research shows that unplugging is healthy.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200" i="1" dirty="0" smtClean="0"/>
              <a:t>Data will be collected to find out what we learn from these experiments.</a:t>
            </a:r>
            <a:endParaRPr lang="en-US" sz="3200" i="1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13633" y="592836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indent="-742950" algn="l">
              <a:buFont typeface="+mj-lt"/>
              <a:buAutoNum type="arabicPeriod"/>
            </a:pPr>
            <a:r>
              <a:rPr lang="en-US" dirty="0" smtClean="0"/>
              <a:t>Stand if this makes sense.</a:t>
            </a:r>
          </a:p>
          <a:p>
            <a:pPr marL="742950" indent="-742950" algn="l">
              <a:buFont typeface="+mj-lt"/>
              <a:buAutoNum type="arabicPeriod"/>
            </a:pPr>
            <a:r>
              <a:rPr lang="en-US" dirty="0" smtClean="0"/>
              <a:t>Stand if you agree to meet this expectation.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966432" y="4038600"/>
            <a:ext cx="727314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Algerian" panose="04020705040A02060702" pitchFamily="82" charset="0"/>
              </a:rPr>
              <a:t>Demonstration please…</a:t>
            </a:r>
          </a:p>
        </p:txBody>
      </p:sp>
    </p:spTree>
    <p:extLst>
      <p:ext uri="{BB962C8B-B14F-4D97-AF65-F5344CB8AC3E}">
        <p14:creationId xmlns:p14="http://schemas.microsoft.com/office/powerpoint/2010/main" val="1596234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BDerfel\AppData\Local\Microsoft\Windows\Temporary Internet Files\Content.IE5\RKSBU8PR\MC90002444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" y="5024"/>
            <a:ext cx="1249680" cy="1042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BDerfel\AppData\Local\Microsoft\Windows\Temporary Internet Files\Content.IE5\RKSBU8PR\MC90015097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9578" y="176717"/>
            <a:ext cx="856947" cy="870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BDerfel\AppData\Local\Microsoft\Windows\Temporary Internet Files\Content.IE5\RKSBU8PR\MP900430734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723" y="76200"/>
            <a:ext cx="1348937" cy="899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5240" y="1371600"/>
            <a:ext cx="899159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3200" dirty="0" smtClean="0">
                <a:solidFill>
                  <a:schemeClr val="bg1"/>
                </a:solidFill>
              </a:rPr>
              <a:t>Refrain from texting students who are not in lunch or recess: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200" i="1" dirty="0" smtClean="0"/>
              <a:t>Helps support teaching and learning.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13633" y="592836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indent="-742950" algn="l">
              <a:buFont typeface="+mj-lt"/>
              <a:buAutoNum type="arabicPeriod"/>
            </a:pPr>
            <a:r>
              <a:rPr lang="en-US" dirty="0" smtClean="0"/>
              <a:t>Stand if this makes sense.</a:t>
            </a:r>
          </a:p>
          <a:p>
            <a:pPr marL="742950" indent="-742950" algn="l">
              <a:buFont typeface="+mj-lt"/>
              <a:buAutoNum type="arabicPeriod"/>
            </a:pPr>
            <a:r>
              <a:rPr lang="en-US" dirty="0" smtClean="0"/>
              <a:t>Stand if you agree to meet this expectation.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74466" y="3810000"/>
            <a:ext cx="727314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Algerian" panose="04020705040A02060702" pitchFamily="82" charset="0"/>
              </a:rPr>
              <a:t>Demonstration please…</a:t>
            </a:r>
          </a:p>
        </p:txBody>
      </p:sp>
    </p:spTree>
    <p:extLst>
      <p:ext uri="{BB962C8B-B14F-4D97-AF65-F5344CB8AC3E}">
        <p14:creationId xmlns:p14="http://schemas.microsoft.com/office/powerpoint/2010/main" val="962811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BDerfel\AppData\Local\Microsoft\Windows\Temporary Internet Files\Content.IE5\RKSBU8PR\MC90002444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" y="5024"/>
            <a:ext cx="1249680" cy="1042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BDerfel\AppData\Local\Microsoft\Windows\Temporary Internet Files\Content.IE5\RKSBU8PR\MC90015097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9578" y="176717"/>
            <a:ext cx="856947" cy="870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BDerfel\AppData\Local\Microsoft\Windows\Temporary Internet Files\Content.IE5\RKSBU8PR\MP900430734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723" y="76200"/>
            <a:ext cx="1348937" cy="899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5240" y="1371600"/>
            <a:ext cx="899159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3200" dirty="0" smtClean="0">
                <a:solidFill>
                  <a:schemeClr val="bg1"/>
                </a:solidFill>
              </a:rPr>
              <a:t>Keep the volume low enough so that you can hear your surroundings: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200" i="1" dirty="0"/>
              <a:t>Makes it possible for others to get your attention.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200" i="1" dirty="0" smtClean="0"/>
              <a:t>Safe for your hearing.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13633" y="58674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indent="-742950" algn="l">
              <a:buFont typeface="+mj-lt"/>
              <a:buAutoNum type="arabicPeriod"/>
            </a:pPr>
            <a:r>
              <a:rPr lang="en-US" dirty="0" smtClean="0"/>
              <a:t>Stand if this makes sense.</a:t>
            </a:r>
          </a:p>
          <a:p>
            <a:pPr marL="742950" indent="-742950" algn="l">
              <a:buFont typeface="+mj-lt"/>
              <a:buAutoNum type="arabicPeriod"/>
            </a:pPr>
            <a:r>
              <a:rPr lang="en-US" dirty="0" smtClean="0"/>
              <a:t>Stand if you agree to meet this expectation.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74466" y="4419600"/>
            <a:ext cx="727314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Algerian" panose="04020705040A02060702" pitchFamily="82" charset="0"/>
              </a:rPr>
              <a:t>Demonstration please…</a:t>
            </a:r>
          </a:p>
        </p:txBody>
      </p:sp>
    </p:spTree>
    <p:extLst>
      <p:ext uri="{BB962C8B-B14F-4D97-AF65-F5344CB8AC3E}">
        <p14:creationId xmlns:p14="http://schemas.microsoft.com/office/powerpoint/2010/main" val="156822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BDerfel\AppData\Local\Microsoft\Windows\Temporary Internet Files\Content.IE5\RKSBU8PR\MC90002444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" y="5024"/>
            <a:ext cx="1249680" cy="1042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BDerfel\AppData\Local\Microsoft\Windows\Temporary Internet Files\Content.IE5\RKSBU8PR\MC90015097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9578" y="176717"/>
            <a:ext cx="856947" cy="870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BDerfel\AppData\Local\Microsoft\Windows\Temporary Internet Files\Content.IE5\RKSBU8PR\MP900430734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723" y="76200"/>
            <a:ext cx="1348937" cy="899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5240" y="1524000"/>
            <a:ext cx="899159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3200" dirty="0" smtClean="0">
                <a:solidFill>
                  <a:schemeClr val="bg1"/>
                </a:solidFill>
              </a:rPr>
              <a:t>In the gym – only use electronics in the corners or off to the side.  Remove </a:t>
            </a:r>
            <a:r>
              <a:rPr lang="en-US" sz="3200" dirty="0" err="1" smtClean="0">
                <a:solidFill>
                  <a:schemeClr val="bg1"/>
                </a:solidFill>
              </a:rPr>
              <a:t>earbuds</a:t>
            </a:r>
            <a:r>
              <a:rPr lang="en-US" sz="3200" dirty="0" smtClean="0">
                <a:solidFill>
                  <a:schemeClr val="bg1"/>
                </a:solidFill>
              </a:rPr>
              <a:t> and don’t use phones when walking around/through the gym: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200" i="1" dirty="0" smtClean="0"/>
              <a:t>Helps avoid accidents.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13633" y="592836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indent="-742950" algn="l">
              <a:buFont typeface="+mj-lt"/>
              <a:buAutoNum type="arabicPeriod"/>
            </a:pPr>
            <a:r>
              <a:rPr lang="en-US" dirty="0" smtClean="0"/>
              <a:t>Stand if this makes sense.</a:t>
            </a:r>
          </a:p>
          <a:p>
            <a:pPr marL="742950" indent="-742950" algn="l">
              <a:buFont typeface="+mj-lt"/>
              <a:buAutoNum type="arabicPeriod"/>
            </a:pPr>
            <a:r>
              <a:rPr lang="en-US" dirty="0" smtClean="0"/>
              <a:t>Stand if you agree to meet this expectation.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74466" y="4072800"/>
            <a:ext cx="727314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Algerian" panose="04020705040A02060702" pitchFamily="82" charset="0"/>
              </a:rPr>
              <a:t>Demonstration please…</a:t>
            </a:r>
          </a:p>
        </p:txBody>
      </p:sp>
    </p:spTree>
    <p:extLst>
      <p:ext uri="{BB962C8B-B14F-4D97-AF65-F5344CB8AC3E}">
        <p14:creationId xmlns:p14="http://schemas.microsoft.com/office/powerpoint/2010/main" val="235314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BDerfel\AppData\Local\Microsoft\Windows\Temporary Internet Files\Content.IE5\RKSBU8PR\MC90002444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" y="5024"/>
            <a:ext cx="1249680" cy="1042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BDerfel\AppData\Local\Microsoft\Windows\Temporary Internet Files\Content.IE5\RKSBU8PR\MC90015097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9578" y="176717"/>
            <a:ext cx="856947" cy="870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BDerfel\AppData\Local\Microsoft\Windows\Temporary Internet Files\Content.IE5\RKSBU8PR\MP900430734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723" y="76200"/>
            <a:ext cx="1348937" cy="899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5240" y="1524000"/>
            <a:ext cx="899159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3200" dirty="0" smtClean="0">
                <a:solidFill>
                  <a:schemeClr val="bg1"/>
                </a:solidFill>
              </a:rPr>
              <a:t>Educate your families, new students, and community about our expectations: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200" i="1" dirty="0" smtClean="0"/>
              <a:t>Increases understanding of what we expect.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200" i="1" dirty="0" smtClean="0"/>
              <a:t>Increases the likelihood that people will meet our expectations.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13633" y="592836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indent="-742950" algn="l">
              <a:buFont typeface="+mj-lt"/>
              <a:buAutoNum type="arabicPeriod"/>
            </a:pPr>
            <a:r>
              <a:rPr lang="en-US" dirty="0" smtClean="0"/>
              <a:t>Stand if this makes sense.</a:t>
            </a:r>
          </a:p>
          <a:p>
            <a:pPr marL="742950" indent="-742950" algn="l">
              <a:buFont typeface="+mj-lt"/>
              <a:buAutoNum type="arabicPeriod"/>
            </a:pPr>
            <a:r>
              <a:rPr lang="en-US" dirty="0" smtClean="0"/>
              <a:t>Stand if you agree to meet this expectation.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74466" y="4572000"/>
            <a:ext cx="727314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Algerian" panose="04020705040A02060702" pitchFamily="82" charset="0"/>
              </a:rPr>
              <a:t>Demonstration please…</a:t>
            </a:r>
          </a:p>
        </p:txBody>
      </p:sp>
    </p:spTree>
    <p:extLst>
      <p:ext uri="{BB962C8B-B14F-4D97-AF65-F5344CB8AC3E}">
        <p14:creationId xmlns:p14="http://schemas.microsoft.com/office/powerpoint/2010/main" val="58974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BDerfel\AppData\Local\Microsoft\Windows\Temporary Internet Files\Content.IE5\RKSBU8PR\MC90002444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" y="5024"/>
            <a:ext cx="1249680" cy="1042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BDerfel\AppData\Local\Microsoft\Windows\Temporary Internet Files\Content.IE5\RKSBU8PR\MC90015097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9578" y="176717"/>
            <a:ext cx="856947" cy="870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BDerfel\AppData\Local\Microsoft\Windows\Temporary Internet Files\Content.IE5\RKSBU8PR\MP900430734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723" y="76200"/>
            <a:ext cx="1348937" cy="899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60960" y="1524000"/>
            <a:ext cx="899159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Be sensitive to others; don’t show </a:t>
            </a:r>
            <a:r>
              <a:rPr lang="en-US" sz="3200" dirty="0" smtClean="0">
                <a:solidFill>
                  <a:schemeClr val="bg1"/>
                </a:solidFill>
              </a:rPr>
              <a:t>off.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200" i="1" dirty="0" smtClean="0"/>
              <a:t>Since </a:t>
            </a:r>
            <a:r>
              <a:rPr lang="en-US" sz="3200" i="1" dirty="0"/>
              <a:t>everyone </a:t>
            </a:r>
            <a:r>
              <a:rPr lang="en-US" sz="3200" i="1" dirty="0" smtClean="0"/>
              <a:t>does not have access to electronics, this helps reduce the likelihood of people feeling </a:t>
            </a:r>
            <a:r>
              <a:rPr lang="en-US" sz="3200" i="1" dirty="0"/>
              <a:t>left </a:t>
            </a:r>
            <a:r>
              <a:rPr lang="en-US" sz="3200" i="1" dirty="0" smtClean="0"/>
              <a:t>out and/or jealous.</a:t>
            </a:r>
            <a:endParaRPr lang="en-US" sz="3200" i="1" dirty="0"/>
          </a:p>
          <a:p>
            <a:pPr marL="1485900" lvl="2" indent="-571500">
              <a:buFont typeface="Arial" panose="020B0604020202020204" pitchFamily="34" charset="0"/>
              <a:buChar char="•"/>
            </a:pPr>
            <a:endParaRPr lang="en-US" sz="3200" i="1" dirty="0" smtClean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13633" y="592836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indent="-742950" algn="l">
              <a:buFont typeface="+mj-lt"/>
              <a:buAutoNum type="arabicPeriod"/>
            </a:pPr>
            <a:r>
              <a:rPr lang="en-US" dirty="0" smtClean="0"/>
              <a:t>Stand if this makes sense.</a:t>
            </a:r>
          </a:p>
          <a:p>
            <a:pPr marL="742950" indent="-742950" algn="l">
              <a:buFont typeface="+mj-lt"/>
              <a:buAutoNum type="arabicPeriod"/>
            </a:pPr>
            <a:r>
              <a:rPr lang="en-US" dirty="0" smtClean="0"/>
              <a:t>Stand if you agree to meet this expectation.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74466" y="4263479"/>
            <a:ext cx="727314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Algerian" panose="04020705040A02060702" pitchFamily="82" charset="0"/>
              </a:rPr>
              <a:t>Demonstration please…</a:t>
            </a:r>
          </a:p>
        </p:txBody>
      </p:sp>
    </p:spTree>
    <p:extLst>
      <p:ext uri="{BB962C8B-B14F-4D97-AF65-F5344CB8AC3E}">
        <p14:creationId xmlns:p14="http://schemas.microsoft.com/office/powerpoint/2010/main" val="3374538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BDerfel\AppData\Local\Microsoft\Windows\Temporary Internet Files\Content.IE5\RKSBU8PR\MC90002444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59" y="91313"/>
            <a:ext cx="1021080" cy="851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BDerfel\AppData\Local\Microsoft\Windows\Temporary Internet Files\Content.IE5\RKSBU8PR\MC90015097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0612" y="53302"/>
            <a:ext cx="997545" cy="101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BDerfel\AppData\Local\Microsoft\Windows\Temporary Internet Files\Content.IE5\RKSBU8PR\MP900430734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1144" y="53302"/>
            <a:ext cx="1390456" cy="927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-73048" y="1600961"/>
            <a:ext cx="914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800" dirty="0" smtClean="0">
                <a:solidFill>
                  <a:schemeClr val="bg1"/>
                </a:solidFill>
              </a:rPr>
              <a:t>Educate students about the kinds of inappropriate electronic device actions that already lead to disciplinary consequences, such as: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200" i="1" dirty="0"/>
              <a:t>C</a:t>
            </a:r>
            <a:r>
              <a:rPr lang="en-US" sz="3200" i="1" dirty="0" smtClean="0"/>
              <a:t>heating/sharing test information.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200" i="1" dirty="0"/>
              <a:t>C</a:t>
            </a:r>
            <a:r>
              <a:rPr lang="en-US" sz="3200" i="1" dirty="0" smtClean="0"/>
              <a:t>ontacting </a:t>
            </a:r>
            <a:r>
              <a:rPr lang="en-US" sz="3200" i="1" dirty="0"/>
              <a:t>people </a:t>
            </a:r>
            <a:r>
              <a:rPr lang="en-US" sz="3200" i="1" dirty="0" smtClean="0"/>
              <a:t>to engage in illegal </a:t>
            </a:r>
            <a:r>
              <a:rPr lang="en-US" sz="3200" i="1" dirty="0"/>
              <a:t>activities</a:t>
            </a:r>
            <a:r>
              <a:rPr lang="en-US" sz="3200" i="1" dirty="0" smtClean="0"/>
              <a:t>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79120" y="5715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14350" indent="-514350" algn="l">
              <a:buFont typeface="+mj-lt"/>
              <a:buAutoNum type="arabicPeriod"/>
            </a:pPr>
            <a:r>
              <a:rPr lang="en-US" sz="2800" dirty="0" smtClean="0"/>
              <a:t>Stand if this makes sense to you.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800" dirty="0" smtClean="0"/>
              <a:t>Stand if you agree to meet this expectation.</a:t>
            </a:r>
            <a:endParaRPr lang="en-US" sz="2800" dirty="0"/>
          </a:p>
        </p:txBody>
      </p:sp>
      <p:sp>
        <p:nvSpPr>
          <p:cNvPr id="9" name="Rectangle 8"/>
          <p:cNvSpPr/>
          <p:nvPr/>
        </p:nvSpPr>
        <p:spPr>
          <a:xfrm>
            <a:off x="348624" y="4758856"/>
            <a:ext cx="86195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US" sz="2800" dirty="0" smtClean="0">
                <a:solidFill>
                  <a:schemeClr val="bg1"/>
                </a:solidFill>
                <a:latin typeface="Algerian" panose="04020705040A02060702" pitchFamily="82" charset="0"/>
              </a:rPr>
              <a:t>Monitor the situation to see if these inappropriate actions increase.</a:t>
            </a:r>
            <a:endParaRPr lang="en-US" sz="2800" dirty="0">
              <a:solidFill>
                <a:schemeClr val="bg1"/>
              </a:solidFill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5852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BDerfel\AppData\Local\Microsoft\Windows\Temporary Internet Files\Content.IE5\RKSBU8PR\MC90002444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59" y="134215"/>
            <a:ext cx="1021080" cy="851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BDerfel\AppData\Local\Microsoft\Windows\Temporary Internet Files\Content.IE5\RKSBU8PR\MC90015097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0612" y="53302"/>
            <a:ext cx="997545" cy="101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BDerfel\AppData\Local\Microsoft\Windows\Temporary Internet Files\Content.IE5\RKSBU8PR\MP900430734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1144" y="0"/>
            <a:ext cx="1390456" cy="927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-18395" y="1371600"/>
            <a:ext cx="914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800" dirty="0" smtClean="0">
                <a:solidFill>
                  <a:schemeClr val="bg1"/>
                </a:solidFill>
              </a:rPr>
              <a:t>Educate students about the kinds of inappropriate electronic device actions that already lead to disciplinary consequences, such as: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200" i="1" dirty="0" smtClean="0"/>
              <a:t>Stealing.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200" i="1" dirty="0" smtClean="0"/>
              <a:t>Taking illegal/inappropriate photos, or using photos without permission</a:t>
            </a:r>
            <a:r>
              <a:rPr lang="en-US" sz="2800" i="1" dirty="0" smtClean="0"/>
              <a:t>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79120" y="5715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14350" indent="-514350" algn="l">
              <a:buFont typeface="+mj-lt"/>
              <a:buAutoNum type="arabicPeriod"/>
            </a:pPr>
            <a:r>
              <a:rPr lang="en-US" sz="2800" dirty="0" smtClean="0"/>
              <a:t>Stand if this makes sense to you.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800" dirty="0" smtClean="0"/>
              <a:t>Stand if you agree to meet this expectation.</a:t>
            </a:r>
            <a:endParaRPr lang="en-US" sz="2800" dirty="0"/>
          </a:p>
        </p:txBody>
      </p:sp>
      <p:sp>
        <p:nvSpPr>
          <p:cNvPr id="10" name="Rectangle 9"/>
          <p:cNvSpPr/>
          <p:nvPr/>
        </p:nvSpPr>
        <p:spPr>
          <a:xfrm>
            <a:off x="243839" y="4648200"/>
            <a:ext cx="86195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US" sz="2800" dirty="0" smtClean="0">
                <a:solidFill>
                  <a:schemeClr val="bg1"/>
                </a:solidFill>
                <a:latin typeface="Algerian" panose="04020705040A02060702" pitchFamily="82" charset="0"/>
              </a:rPr>
              <a:t>Monitor the situation to see if these inappropriate actions increase.</a:t>
            </a:r>
            <a:endParaRPr lang="en-US" sz="2800" dirty="0">
              <a:solidFill>
                <a:schemeClr val="bg1"/>
              </a:solidFill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44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120" y="76200"/>
            <a:ext cx="8229600" cy="762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Easy and Reasonable Expectations</a:t>
            </a:r>
            <a:endParaRPr lang="en-US" sz="3200" dirty="0"/>
          </a:p>
        </p:txBody>
      </p:sp>
      <p:pic>
        <p:nvPicPr>
          <p:cNvPr id="4098" name="Picture 2" descr="C:\Users\BDerfel\AppData\Local\Microsoft\Windows\Temporary Internet Files\Content.IE5\RKSBU8PR\MC90002444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59" y="226409"/>
            <a:ext cx="1021080" cy="851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BDerfel\AppData\Local\Microsoft\Windows\Temporary Internet Files\Content.IE5\RKSBU8PR\MC90015097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0612" y="53302"/>
            <a:ext cx="997545" cy="101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BDerfel\AppData\Local\Microsoft\Windows\Temporary Internet Files\Content.IE5\RKSBU8PR\MP900430734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1144" y="673266"/>
            <a:ext cx="1390456" cy="927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-203171" y="1667590"/>
            <a:ext cx="91440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800" dirty="0" smtClean="0">
                <a:solidFill>
                  <a:schemeClr val="bg1"/>
                </a:solidFill>
              </a:rPr>
              <a:t>Educate students about the kinds of inappropriate electronic device actions that already lead to disciplinary consequences, such as: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2800" i="1" dirty="0" smtClean="0"/>
              <a:t>Sharing inappropriate material with younger students.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2800" i="1" dirty="0" smtClean="0"/>
              <a:t>Gossiping, spreading rumors, creating drama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2800" i="1" dirty="0" smtClean="0"/>
              <a:t>Yanking on other people’s </a:t>
            </a:r>
            <a:r>
              <a:rPr lang="en-US" sz="2800" i="1" dirty="0" err="1" smtClean="0"/>
              <a:t>earbuds</a:t>
            </a:r>
            <a:r>
              <a:rPr lang="en-US" sz="2800" i="1" dirty="0" smtClean="0"/>
              <a:t> or headphones.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79120" y="5715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14350" indent="-514350" algn="l">
              <a:buFont typeface="+mj-lt"/>
              <a:buAutoNum type="arabicPeriod"/>
            </a:pPr>
            <a:r>
              <a:rPr lang="en-US" sz="2800" dirty="0" smtClean="0"/>
              <a:t>Stand if this makes sense to you.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800" dirty="0" smtClean="0"/>
              <a:t>Stand if you agree to meet this expectation.</a:t>
            </a:r>
            <a:endParaRPr lang="en-US" sz="2800" dirty="0"/>
          </a:p>
        </p:txBody>
      </p:sp>
      <p:sp>
        <p:nvSpPr>
          <p:cNvPr id="10" name="Rectangle 9"/>
          <p:cNvSpPr/>
          <p:nvPr/>
        </p:nvSpPr>
        <p:spPr>
          <a:xfrm>
            <a:off x="213359" y="4760893"/>
            <a:ext cx="86195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US" sz="2800" dirty="0" smtClean="0">
                <a:solidFill>
                  <a:schemeClr val="bg1"/>
                </a:solidFill>
                <a:latin typeface="Algerian" panose="04020705040A02060702" pitchFamily="82" charset="0"/>
              </a:rPr>
              <a:t>Monitor the situation to see if these inappropriate actions increase.</a:t>
            </a:r>
            <a:endParaRPr lang="en-US" sz="2800" dirty="0">
              <a:solidFill>
                <a:schemeClr val="bg1"/>
              </a:solidFill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39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1232" y="0"/>
            <a:ext cx="8001000" cy="7619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Newfield High School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763989" y="5626727"/>
            <a:ext cx="61799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Do you remember your hopes and dreams for 2013 – 2014?</a:t>
            </a:r>
            <a:endParaRPr lang="en-US" sz="32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447800"/>
            <a:ext cx="544068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9002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82197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945909" y="123013"/>
            <a:ext cx="5607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Positive Technology Zone</a:t>
            </a:r>
            <a:endParaRPr lang="en-US" sz="3600" i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60545" y="2779264"/>
            <a:ext cx="554944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If you are willing to put forth your best effort to make this work, please stand.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3074" name="Picture 2" descr="C:\Users\BDerfel\AppData\Local\Microsoft\Windows\Temporary Internet Files\Content.IE5\RKSBU8PR\MC900431567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143314"/>
            <a:ext cx="1436634" cy="1446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BDerfel\AppData\Local\Microsoft\Windows\Temporary Internet Files\Content.IE5\GUUTYOJ2\MC900441332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8234" y="1231386"/>
            <a:ext cx="847392" cy="84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BDerfel\AppData\Local\Microsoft\Windows\Temporary Internet Files\Content.IE5\GUUTYOJ2\MC900441332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1520" y="1655082"/>
            <a:ext cx="847392" cy="84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BDerfel\AppData\Local\Microsoft\Windows\Temporary Internet Files\Content.IE5\RKSBU8PR\MC900431567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403" y="1143314"/>
            <a:ext cx="1436634" cy="1446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0631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1920"/>
            <a:ext cx="8299869" cy="6080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1820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dissolve/>
      </p:transition>
    </mc:Choice>
    <mc:Fallback xmlns:mv="urn:schemas-microsoft-com:mac:vml"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Did you hope we would change our electronics policy?</a:t>
            </a:r>
            <a:endParaRPr lang="en-US" dirty="0"/>
          </a:p>
        </p:txBody>
      </p:sp>
      <p:pic>
        <p:nvPicPr>
          <p:cNvPr id="3074" name="Picture 2" descr="C:\Users\BDerfel\AppData\Local\Microsoft\Windows\Temporary Internet Files\Content.IE5\GUUTYOJ2\MP900385319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981200"/>
            <a:ext cx="1599973" cy="2239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BDerfel\AppData\Local\Microsoft\Windows\Temporary Internet Files\Content.IE5\RKSBU8PR\MP900439332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2902347"/>
            <a:ext cx="2483273" cy="1662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BDerfel\AppData\Local\Microsoft\Windows\Temporary Internet Files\Content.IE5\BKP02BCE\MP900387256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070382"/>
            <a:ext cx="1881493" cy="2636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BDerfel\AppData\Local\Microsoft\Windows\Temporary Internet Files\Content.IE5\GUUTYOJ2\MC900431558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686458"/>
            <a:ext cx="1570038" cy="1570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7556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457200"/>
            <a:ext cx="3886200" cy="3124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Creating a  </a:t>
            </a:r>
            <a:r>
              <a:rPr lang="en-US" b="1" i="1" dirty="0" smtClean="0"/>
              <a:t>Positive Technology Zone </a:t>
            </a:r>
            <a:r>
              <a:rPr lang="en-US" dirty="0" smtClean="0">
                <a:solidFill>
                  <a:schemeClr val="bg1"/>
                </a:solidFill>
              </a:rPr>
              <a:t>is consistent with our vision.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886200"/>
            <a:ext cx="8229600" cy="2590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dirty="0" smtClean="0"/>
              <a:t>We are Newfield:</a:t>
            </a:r>
            <a:br>
              <a:rPr lang="en-US" sz="4400" dirty="0" smtClean="0"/>
            </a:br>
            <a:r>
              <a:rPr lang="en-US" sz="4400" b="1" dirty="0" smtClean="0"/>
              <a:t>C</a:t>
            </a:r>
            <a:r>
              <a:rPr lang="en-US" sz="4400" dirty="0" smtClean="0"/>
              <a:t>onscious, </a:t>
            </a:r>
            <a:r>
              <a:rPr lang="en-US" sz="4400" b="1" dirty="0" smtClean="0"/>
              <a:t>C</a:t>
            </a:r>
            <a:r>
              <a:rPr lang="en-US" sz="4400" dirty="0" smtClean="0"/>
              <a:t>onsistent, </a:t>
            </a:r>
            <a:r>
              <a:rPr lang="en-US" sz="4400" b="1" dirty="0" smtClean="0"/>
              <a:t>C</a:t>
            </a:r>
            <a:r>
              <a:rPr lang="en-US" sz="4400" dirty="0" smtClean="0"/>
              <a:t>ommitted to what is best for our </a:t>
            </a:r>
            <a:r>
              <a:rPr lang="en-US" sz="4400" b="1" dirty="0" smtClean="0"/>
              <a:t>C</a:t>
            </a:r>
            <a:r>
              <a:rPr lang="en-US" sz="4400" dirty="0" smtClean="0"/>
              <a:t>ommunity.</a:t>
            </a:r>
            <a:endParaRPr lang="en-US" sz="4400" dirty="0"/>
          </a:p>
        </p:txBody>
      </p:sp>
      <p:pic>
        <p:nvPicPr>
          <p:cNvPr id="3074" name="Picture 2" descr="C:\Users\BDerfel\AppData\Local\Microsoft\Windows\Temporary Internet Files\Content.IE5\861RNFDZ\MC90004787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9867" y="193675"/>
            <a:ext cx="1568450" cy="125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BDerfel\AppData\Local\Microsoft\Windows\Temporary Internet Files\Content.IE5\T55Q71S3\MC900434734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"/>
            <a:ext cx="14478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602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8062253"/>
              </p:ext>
            </p:extLst>
          </p:nvPr>
        </p:nvGraphicFramePr>
        <p:xfrm>
          <a:off x="1350996" y="189190"/>
          <a:ext cx="7010400" cy="6156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200"/>
                <a:gridCol w="3505200"/>
              </a:tblGrid>
              <a:tr h="5948065">
                <a:tc>
                  <a:txBody>
                    <a:bodyPr/>
                    <a:lstStyle/>
                    <a:p>
                      <a:pPr lvl="0"/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Alicia Abbey</a:t>
                      </a:r>
                    </a:p>
                    <a:p>
                      <a:pPr lvl="0"/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Marcus Alger</a:t>
                      </a:r>
                    </a:p>
                    <a:p>
                      <a:pPr lvl="0"/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Jeffrey Allen</a:t>
                      </a:r>
                    </a:p>
                    <a:p>
                      <a:pPr lvl="0"/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Alyssa Babcock</a:t>
                      </a:r>
                    </a:p>
                    <a:p>
                      <a:pPr lvl="0"/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Alex Barraclough</a:t>
                      </a:r>
                    </a:p>
                    <a:p>
                      <a:pPr lvl="0"/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Michelle Cirulli</a:t>
                      </a:r>
                    </a:p>
                    <a:p>
                      <a:pPr lvl="0"/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Ms. </a:t>
                      </a:r>
                      <a:r>
                        <a:rPr lang="en-US" sz="20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DeLorenzo</a:t>
                      </a:r>
                      <a:endParaRPr lang="en-US" sz="20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Mr. Derfel</a:t>
                      </a:r>
                    </a:p>
                    <a:p>
                      <a:pPr lvl="0"/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Jeremiah Emery</a:t>
                      </a:r>
                    </a:p>
                    <a:p>
                      <a:pPr lvl="0"/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Justin Everhart</a:t>
                      </a:r>
                    </a:p>
                    <a:p>
                      <a:pPr lvl="0"/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Mina Ferris</a:t>
                      </a:r>
                    </a:p>
                    <a:p>
                      <a:pPr lvl="0"/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Tyler Gardner</a:t>
                      </a:r>
                    </a:p>
                    <a:p>
                      <a:pPr lvl="0"/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Kayla Goodwin</a:t>
                      </a:r>
                    </a:p>
                    <a:p>
                      <a:pPr lvl="0"/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Desirae Gradel</a:t>
                      </a:r>
                    </a:p>
                    <a:p>
                      <a:pPr lvl="0"/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Lesa Graves</a:t>
                      </a:r>
                    </a:p>
                    <a:p>
                      <a:pPr lvl="0"/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Tiffany Harden</a:t>
                      </a:r>
                    </a:p>
                    <a:p>
                      <a:pPr lvl="0"/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Jacob Hartman</a:t>
                      </a:r>
                    </a:p>
                    <a:p>
                      <a:pPr lvl="0"/>
                      <a:r>
                        <a:rPr lang="en-US" sz="20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Alora</a:t>
                      </a:r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Henry</a:t>
                      </a:r>
                    </a:p>
                    <a:p>
                      <a:pPr lvl="0"/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Damion Hulbert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Marissa King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Brittany </a:t>
                      </a:r>
                      <a:r>
                        <a:rPr lang="en-US" sz="20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Krise</a:t>
                      </a:r>
                      <a:endParaRPr lang="en-US" sz="20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Arthur </a:t>
                      </a:r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Linnik</a:t>
                      </a:r>
                    </a:p>
                    <a:p>
                      <a:pPr lvl="0"/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Jasmin Martinez</a:t>
                      </a:r>
                    </a:p>
                    <a:p>
                      <a:pPr lvl="0"/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Erik McSwain</a:t>
                      </a:r>
                    </a:p>
                    <a:p>
                      <a:pPr lvl="0"/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Jaedee, Miller</a:t>
                      </a:r>
                    </a:p>
                    <a:p>
                      <a:pPr lvl="0"/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Elianna </a:t>
                      </a:r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Monroe</a:t>
                      </a:r>
                    </a:p>
                    <a:p>
                      <a:pPr lvl="0"/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Alexis Murray</a:t>
                      </a:r>
                      <a:endParaRPr lang="en-US" sz="20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Antoinette Myers</a:t>
                      </a:r>
                    </a:p>
                    <a:p>
                      <a:pPr lvl="0"/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Bailey Olmstead</a:t>
                      </a:r>
                    </a:p>
                    <a:p>
                      <a:pPr lvl="0"/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Chris Pierce</a:t>
                      </a:r>
                    </a:p>
                    <a:p>
                      <a:pPr lvl="0"/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Zach Pollio</a:t>
                      </a:r>
                    </a:p>
                    <a:p>
                      <a:pPr lvl="0"/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Mrs. Powell</a:t>
                      </a:r>
                    </a:p>
                    <a:p>
                      <a:pPr lvl="0"/>
                      <a:r>
                        <a:rPr lang="en-US" sz="20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Skyanne</a:t>
                      </a:r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Riker</a:t>
                      </a:r>
                    </a:p>
                    <a:p>
                      <a:pPr lvl="0"/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Caitlin Russell</a:t>
                      </a:r>
                    </a:p>
                    <a:p>
                      <a:pPr lvl="0"/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Angela Sims</a:t>
                      </a:r>
                    </a:p>
                    <a:p>
                      <a:pPr lvl="0"/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Morgan Snyder</a:t>
                      </a:r>
                    </a:p>
                    <a:p>
                      <a:pPr lvl="0"/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Amy Stranger</a:t>
                      </a:r>
                    </a:p>
                    <a:p>
                      <a:pPr lvl="0"/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Tyler VanOstrand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43000" y="6396335"/>
            <a:ext cx="74263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/>
              <a:t>If your </a:t>
            </a:r>
            <a:r>
              <a:rPr lang="en-US" sz="2400" b="1" i="1" dirty="0" smtClean="0"/>
              <a:t>name </a:t>
            </a:r>
            <a:r>
              <a:rPr lang="en-US" sz="2400" b="1" i="1" dirty="0" smtClean="0"/>
              <a:t>is missing from the list, please let me know!</a:t>
            </a:r>
            <a:endParaRPr lang="en-US" sz="2400" b="1" i="1" dirty="0"/>
          </a:p>
        </p:txBody>
      </p:sp>
    </p:spTree>
    <p:extLst>
      <p:ext uri="{BB962C8B-B14F-4D97-AF65-F5344CB8AC3E}">
        <p14:creationId xmlns:p14="http://schemas.microsoft.com/office/powerpoint/2010/main" val="266657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990600" y="1965961"/>
            <a:ext cx="7010400" cy="2667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600" dirty="0" smtClean="0"/>
              <a:t>Responsibility for our Work and Actions</a:t>
            </a:r>
            <a:endParaRPr lang="en-US" sz="2600" dirty="0"/>
          </a:p>
          <a:p>
            <a:pPr algn="ctr"/>
            <a:r>
              <a:rPr lang="en-US" sz="2600" i="1" dirty="0"/>
              <a:t>s</a:t>
            </a:r>
            <a:r>
              <a:rPr lang="en-US" sz="2600" i="1" dirty="0" smtClean="0"/>
              <a:t>tudents, staff, families, community</a:t>
            </a:r>
            <a:endParaRPr lang="en-US" sz="2600" i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3399" y="45400"/>
            <a:ext cx="2910977" cy="193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 descr="C:\Users\BDerfel\AppData\Local\Microsoft\Windows\Temporary Internet Files\Content.IE5\BQ7ZZEX2\MP900446489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852625"/>
            <a:ext cx="2667000" cy="177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BDerfel\AppData\Local\Microsoft\Windows\Temporary Internet Files\Content.IE5\BQ7ZZEX2\MC900045085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2663" y="4991334"/>
            <a:ext cx="2501554" cy="1597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1946" y="5158219"/>
            <a:ext cx="2393882" cy="1166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91440" y="152400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 smtClean="0">
                <a:solidFill>
                  <a:srgbClr val="002060"/>
                </a:solidFill>
              </a:rPr>
              <a:t>We are Newfield: </a:t>
            </a:r>
            <a:r>
              <a:rPr lang="en-US" sz="2800" b="1" dirty="0" smtClean="0">
                <a:solidFill>
                  <a:srgbClr val="002060"/>
                </a:solidFill>
              </a:rPr>
              <a:t>C</a:t>
            </a:r>
            <a:r>
              <a:rPr lang="en-US" sz="2800" dirty="0" smtClean="0">
                <a:solidFill>
                  <a:srgbClr val="002060"/>
                </a:solidFill>
              </a:rPr>
              <a:t>onscious, </a:t>
            </a:r>
            <a:r>
              <a:rPr lang="en-US" sz="2800" b="1" dirty="0" smtClean="0">
                <a:solidFill>
                  <a:srgbClr val="002060"/>
                </a:solidFill>
              </a:rPr>
              <a:t>C</a:t>
            </a:r>
            <a:r>
              <a:rPr lang="en-US" sz="2800" dirty="0" smtClean="0">
                <a:solidFill>
                  <a:srgbClr val="002060"/>
                </a:solidFill>
              </a:rPr>
              <a:t>onsistent, </a:t>
            </a:r>
            <a:r>
              <a:rPr lang="en-US" sz="2800" b="1" dirty="0" smtClean="0">
                <a:solidFill>
                  <a:srgbClr val="002060"/>
                </a:solidFill>
              </a:rPr>
              <a:t>C</a:t>
            </a:r>
            <a:r>
              <a:rPr lang="en-US" sz="2800" dirty="0" smtClean="0">
                <a:solidFill>
                  <a:srgbClr val="002060"/>
                </a:solidFill>
              </a:rPr>
              <a:t>ommitted to what’s best for our </a:t>
            </a:r>
            <a:r>
              <a:rPr lang="en-US" sz="2800" b="1" dirty="0" smtClean="0">
                <a:solidFill>
                  <a:srgbClr val="002060"/>
                </a:solidFill>
              </a:rPr>
              <a:t>c</a:t>
            </a:r>
            <a:r>
              <a:rPr lang="en-US" sz="2800" dirty="0" smtClean="0">
                <a:solidFill>
                  <a:srgbClr val="002060"/>
                </a:solidFill>
              </a:rPr>
              <a:t>ommunity</a:t>
            </a:r>
            <a:endParaRPr lang="en-US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165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dissolve/>
      </p:transition>
    </mc:Choice>
    <mc:Fallback xmlns:mv="urn:schemas-microsoft-com:mac:vml"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Easy and Reasonable Expectations</a:t>
            </a:r>
            <a:br>
              <a:rPr lang="en-US" dirty="0" smtClean="0"/>
            </a:br>
            <a:r>
              <a:rPr lang="en-US" sz="3100" dirty="0" smtClean="0"/>
              <a:t>(</a:t>
            </a:r>
            <a:r>
              <a:rPr lang="en-US" sz="3100" dirty="0"/>
              <a:t>S</a:t>
            </a:r>
            <a:r>
              <a:rPr lang="en-US" sz="3100" dirty="0" smtClean="0"/>
              <a:t>tudents will agree to meet these with </a:t>
            </a:r>
            <a:r>
              <a:rPr lang="en-US" sz="3100" b="1" i="1" dirty="0" smtClean="0">
                <a:solidFill>
                  <a:schemeClr val="bg1"/>
                </a:solidFill>
              </a:rPr>
              <a:t>minimal need for teacher reminders.</a:t>
            </a:r>
            <a:r>
              <a:rPr lang="en-US" sz="3100" dirty="0" smtClean="0"/>
              <a:t>)</a:t>
            </a:r>
            <a:endParaRPr lang="en-US" sz="3100" dirty="0"/>
          </a:p>
        </p:txBody>
      </p:sp>
      <p:sp>
        <p:nvSpPr>
          <p:cNvPr id="6" name="TextBox 5"/>
          <p:cNvSpPr txBox="1"/>
          <p:nvPr/>
        </p:nvSpPr>
        <p:spPr>
          <a:xfrm>
            <a:off x="1828800" y="1981200"/>
            <a:ext cx="574131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We will start by allowing the use of electronics in the cafeteria and gym during lunch and recess.</a:t>
            </a:r>
            <a:endParaRPr lang="en-US" sz="4400" dirty="0"/>
          </a:p>
        </p:txBody>
      </p:sp>
      <p:pic>
        <p:nvPicPr>
          <p:cNvPr id="4098" name="Picture 2" descr="C:\Users\BDerfel\AppData\Local\Microsoft\Windows\Temporary Internet Files\Content.IE5\RKSBU8PR\MC90002444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989195"/>
            <a:ext cx="1751012" cy="146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BDerfel\AppData\Local\Microsoft\Windows\Temporary Internet Files\Content.IE5\RKSBU8PR\MC90015097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0112" y="5120640"/>
            <a:ext cx="1353135" cy="137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BDerfel\AppData\Local\Microsoft\Windows\Temporary Internet Files\Content.IE5\RKSBU8PR\MP900430734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7505" y="5439871"/>
            <a:ext cx="2103902" cy="1403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2216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BDerfel\AppData\Local\Microsoft\Windows\Temporary Internet Files\Content.IE5\RKSBU8PR\MC90002444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" y="43748"/>
            <a:ext cx="1249680" cy="1042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BDerfel\AppData\Local\Microsoft\Windows\Temporary Internet Files\Content.IE5\RKSBU8PR\MC90015097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293" y="215441"/>
            <a:ext cx="856947" cy="870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BDerfel\AppData\Local\Microsoft\Windows\Temporary Internet Files\Content.IE5\RKSBU8PR\MP900430734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810" y="0"/>
            <a:ext cx="1348937" cy="899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30478" y="1676400"/>
            <a:ext cx="899159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3200" dirty="0">
                <a:solidFill>
                  <a:schemeClr val="bg1"/>
                </a:solidFill>
              </a:rPr>
              <a:t>Keep phones </a:t>
            </a:r>
            <a:r>
              <a:rPr lang="en-US" sz="3200" dirty="0" smtClean="0">
                <a:solidFill>
                  <a:schemeClr val="bg1"/>
                </a:solidFill>
              </a:rPr>
              <a:t>silent </a:t>
            </a:r>
            <a:r>
              <a:rPr lang="en-US" sz="3200" dirty="0">
                <a:solidFill>
                  <a:schemeClr val="bg1"/>
                </a:solidFill>
              </a:rPr>
              <a:t>or on vibrate at all </a:t>
            </a:r>
            <a:r>
              <a:rPr lang="en-US" sz="3200" dirty="0" smtClean="0">
                <a:solidFill>
                  <a:schemeClr val="bg1"/>
                </a:solidFill>
              </a:rPr>
              <a:t>times: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200" i="1" dirty="0" smtClean="0"/>
              <a:t>You won’t disturb others.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200" i="1" dirty="0" smtClean="0"/>
              <a:t>Eliminates inappropriate ring-tones concern.</a:t>
            </a:r>
            <a:endParaRPr lang="en-US" sz="3200" i="1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63880" y="5638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indent="-742950" algn="l">
              <a:buFont typeface="+mj-lt"/>
              <a:buAutoNum type="arabicPeriod"/>
            </a:pPr>
            <a:r>
              <a:rPr lang="en-US" dirty="0" smtClean="0"/>
              <a:t>Stand if this makes sense.</a:t>
            </a:r>
          </a:p>
          <a:p>
            <a:pPr marL="742950" indent="-742950" algn="l">
              <a:buFont typeface="+mj-lt"/>
              <a:buAutoNum type="arabicPeriod"/>
            </a:pPr>
            <a:r>
              <a:rPr lang="en-US" dirty="0" smtClean="0"/>
              <a:t>Stand if you agree to meet this expectation.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89704" y="3733800"/>
            <a:ext cx="727314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Algerian" panose="04020705040A02060702" pitchFamily="82" charset="0"/>
              </a:rPr>
              <a:t>Demonstration please…</a:t>
            </a:r>
          </a:p>
        </p:txBody>
      </p:sp>
    </p:spTree>
    <p:extLst>
      <p:ext uri="{BB962C8B-B14F-4D97-AF65-F5344CB8AC3E}">
        <p14:creationId xmlns:p14="http://schemas.microsoft.com/office/powerpoint/2010/main" val="193501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BDerfel\AppData\Local\Microsoft\Windows\Temporary Internet Files\Content.IE5\RKSBU8PR\MC90002444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" y="43748"/>
            <a:ext cx="1249680" cy="1042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BDerfel\AppData\Local\Microsoft\Windows\Temporary Internet Files\Content.IE5\RKSBU8PR\MC90015097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293" y="215441"/>
            <a:ext cx="856947" cy="870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BDerfel\AppData\Local\Microsoft\Windows\Temporary Internet Files\Content.IE5\RKSBU8PR\MP900430734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810" y="0"/>
            <a:ext cx="1348937" cy="899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30478" y="1661160"/>
            <a:ext cx="899159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3200" dirty="0" smtClean="0">
                <a:solidFill>
                  <a:schemeClr val="bg1"/>
                </a:solidFill>
              </a:rPr>
              <a:t>In </a:t>
            </a:r>
            <a:r>
              <a:rPr lang="en-US" sz="3200" dirty="0">
                <a:solidFill>
                  <a:schemeClr val="bg1"/>
                </a:solidFill>
              </a:rPr>
              <a:t>an </a:t>
            </a:r>
            <a:r>
              <a:rPr lang="en-US" sz="3200" dirty="0" smtClean="0">
                <a:solidFill>
                  <a:schemeClr val="bg1"/>
                </a:solidFill>
              </a:rPr>
              <a:t>emergency, immediately turn off all devices, remove </a:t>
            </a:r>
            <a:r>
              <a:rPr lang="en-US" sz="3200" dirty="0" err="1" smtClean="0">
                <a:solidFill>
                  <a:schemeClr val="bg1"/>
                </a:solidFill>
              </a:rPr>
              <a:t>earbuds</a:t>
            </a:r>
            <a:r>
              <a:rPr lang="en-US" sz="3200" dirty="0" smtClean="0">
                <a:solidFill>
                  <a:schemeClr val="bg1"/>
                </a:solidFill>
              </a:rPr>
              <a:t>, and put devices away :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200" i="1" dirty="0" smtClean="0"/>
              <a:t>We won’t overload first responder systems.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200" i="1" dirty="0" smtClean="0"/>
              <a:t>Helps us keep you safe.</a:t>
            </a:r>
            <a:endParaRPr lang="en-US" sz="3200" i="1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48640" y="592836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indent="-742950" algn="l">
              <a:buFont typeface="+mj-lt"/>
              <a:buAutoNum type="arabicPeriod"/>
            </a:pPr>
            <a:r>
              <a:rPr lang="en-US" dirty="0" smtClean="0"/>
              <a:t>Stand if this makes sense.</a:t>
            </a:r>
          </a:p>
          <a:p>
            <a:pPr marL="742950" indent="-742950" algn="l">
              <a:buFont typeface="+mj-lt"/>
              <a:buAutoNum type="arabicPeriod"/>
            </a:pPr>
            <a:r>
              <a:rPr lang="en-US" dirty="0" smtClean="0"/>
              <a:t>Stand if you agree to meet this expectation.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89704" y="4191000"/>
            <a:ext cx="727314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Algerian" panose="04020705040A02060702" pitchFamily="82" charset="0"/>
              </a:rPr>
              <a:t>Demonstration please…</a:t>
            </a:r>
          </a:p>
        </p:txBody>
      </p:sp>
    </p:spTree>
    <p:extLst>
      <p:ext uri="{BB962C8B-B14F-4D97-AF65-F5344CB8AC3E}">
        <p14:creationId xmlns:p14="http://schemas.microsoft.com/office/powerpoint/2010/main" val="3331934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1380</TotalTime>
  <Words>834</Words>
  <Application>Microsoft Office PowerPoint</Application>
  <PresentationFormat>On-screen Show (4:3)</PresentationFormat>
  <Paragraphs>129</Paragraphs>
  <Slides>21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PowerPoint Presentation</vt:lpstr>
      <vt:lpstr>Newfield High School</vt:lpstr>
      <vt:lpstr>Did you hope we would change our electronics policy?</vt:lpstr>
      <vt:lpstr>Creating a  Positive Technology Zone is consistent with our vision.</vt:lpstr>
      <vt:lpstr>PowerPoint Presentation</vt:lpstr>
      <vt:lpstr>PowerPoint Presentation</vt:lpstr>
      <vt:lpstr>Easy and Reasonable Expectations (Students will agree to meet these with minimal need for teacher reminders.)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Easy and Reasonable Expectations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Newfield High School 2011 - 2012</dc:title>
  <dc:creator>BDerfel</dc:creator>
  <cp:lastModifiedBy>BDerfel</cp:lastModifiedBy>
  <cp:revision>177</cp:revision>
  <dcterms:created xsi:type="dcterms:W3CDTF">2013-08-29T18:32:30Z</dcterms:created>
  <dcterms:modified xsi:type="dcterms:W3CDTF">2013-11-20T17:10:58Z</dcterms:modified>
</cp:coreProperties>
</file>